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76" r:id="rId4"/>
    <p:sldId id="277" r:id="rId5"/>
    <p:sldId id="278" r:id="rId6"/>
    <p:sldId id="261" r:id="rId7"/>
    <p:sldId id="263" r:id="rId8"/>
    <p:sldId id="262" r:id="rId9"/>
    <p:sldId id="264" r:id="rId10"/>
    <p:sldId id="275" r:id="rId11"/>
    <p:sldId id="267" r:id="rId12"/>
    <p:sldId id="265" r:id="rId13"/>
    <p:sldId id="268" r:id="rId14"/>
    <p:sldId id="272" r:id="rId15"/>
    <p:sldId id="273" r:id="rId16"/>
    <p:sldId id="274" r:id="rId17"/>
  </p:sldIdLst>
  <p:sldSz cx="10691813" cy="7559675"/>
  <p:notesSz cx="10021888" cy="688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3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12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9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999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63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706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79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070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2"/>
          <a:stretch/>
        </p:blipFill>
        <p:spPr>
          <a:xfrm rot="16200000" flipH="1">
            <a:off x="3910658" y="-769937"/>
            <a:ext cx="6019800" cy="75596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8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769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DECBA-E2E7-48E9-9827-42092FF3833E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0F144-8857-4B96-BDD1-F42516681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9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microsoft.com/office/2007/relationships/hdphoto" Target="../media/hdphoto1.wdp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1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44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mylumens.com/en/Contact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15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7322"/>
          <a:stretch/>
        </p:blipFill>
        <p:spPr>
          <a:xfrm>
            <a:off x="0" y="1800224"/>
            <a:ext cx="10691813" cy="57594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14294" y="4361128"/>
            <a:ext cx="6455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&amp; Solution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3681570" y="499265"/>
            <a:ext cx="3233423" cy="994323"/>
            <a:chOff x="3573174" y="1208562"/>
            <a:chExt cx="3233423" cy="99432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8C9A2F8-E360-CB8A-83E6-B36226816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174" y="1208562"/>
              <a:ext cx="3233423" cy="75985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080881" y="1925886"/>
              <a:ext cx="16528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PEGATRON</a:t>
              </a:r>
              <a:r>
                <a:rPr lang="zh-TW" altLang="en-US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5544310" y="3731326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5970" t="3669" r="5822" b="7118"/>
          <a:stretch/>
        </p:blipFill>
        <p:spPr>
          <a:xfrm>
            <a:off x="8823763" y="6089539"/>
            <a:ext cx="969474" cy="9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8557419" y="6989539"/>
            <a:ext cx="1880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cs typeface="Calibri" panose="020F0502020204030204" pitchFamily="34" charset="0"/>
              </a:rPr>
              <a:t>Download Brochure</a:t>
            </a:r>
            <a:endParaRPr lang="en-US" sz="1600" dirty="0">
              <a:solidFill>
                <a:schemeClr val="bg1"/>
              </a:solidFill>
              <a:effectLst/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62005" y="6958761"/>
            <a:ext cx="103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MAY, 2023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7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Accessory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181C08F9-828F-4080-AC7E-7D5D4929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96" y="1875986"/>
            <a:ext cx="861776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C58E7C7A-C348-46A5-9E6A-18AFBB62DA61}"/>
              </a:ext>
            </a:extLst>
          </p:cNvPr>
          <p:cNvSpPr txBox="1"/>
          <p:nvPr/>
        </p:nvSpPr>
        <p:spPr>
          <a:xfrm>
            <a:off x="2440971" y="1827183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CAB-AOCH-XL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 2.0 Active Extender Cable</a:t>
            </a:r>
          </a:p>
        </p:txBody>
      </p:sp>
      <p:pic>
        <p:nvPicPr>
          <p:cNvPr id="42" name="Picture 6">
            <a:extLst>
              <a:ext uri="{FF2B5EF4-FFF2-40B4-BE49-F238E27FC236}">
                <a16:creationId xmlns:a16="http://schemas.microsoft.com/office/drawing/2014/main" id="{30B1D873-4FFE-4D71-A441-8F12F3A9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5" y="2828345"/>
            <a:ext cx="828009" cy="6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8B10BB3E-FCA1-4466-B5D3-D274B04CFB79}"/>
              </a:ext>
            </a:extLst>
          </p:cNvPr>
          <p:cNvSpPr txBox="1"/>
          <p:nvPr/>
        </p:nvSpPr>
        <p:spPr>
          <a:xfrm>
            <a:off x="2440971" y="2786228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CAB-AOCU-ML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 3.1 Gen 1 Active Extender Cable</a:t>
            </a:r>
          </a:p>
        </p:txBody>
      </p:sp>
      <p:pic>
        <p:nvPicPr>
          <p:cNvPr id="44" name="Picture 8" descr="VC-AC02">
            <a:extLst>
              <a:ext uri="{FF2B5EF4-FFF2-40B4-BE49-F238E27FC236}">
                <a16:creationId xmlns:a16="http://schemas.microsoft.com/office/drawing/2014/main" id="{0E424E5F-2616-4833-9D14-7F700BBF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37" y="3811772"/>
            <a:ext cx="598303" cy="4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7219987A-7A01-4548-A44B-CA0BAF60336B}"/>
              </a:ext>
            </a:extLst>
          </p:cNvPr>
          <p:cNvSpPr txBox="1"/>
          <p:nvPr/>
        </p:nvSpPr>
        <p:spPr>
          <a:xfrm>
            <a:off x="2440971" y="3737727"/>
            <a:ext cx="2320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VC-AC02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HDCI Cable</a:t>
            </a:r>
          </a:p>
        </p:txBody>
      </p:sp>
      <p:pic>
        <p:nvPicPr>
          <p:cNvPr id="46" name="Picture 10" descr="001">
            <a:extLst>
              <a:ext uri="{FF2B5EF4-FFF2-40B4-BE49-F238E27FC236}">
                <a16:creationId xmlns:a16="http://schemas.microsoft.com/office/drawing/2014/main" id="{6087A211-D1CF-4EEB-8328-4E0B0D9F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82" y="1955402"/>
            <a:ext cx="828009" cy="6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FC405F8E-5250-4859-9278-61AECC9AFA87}"/>
              </a:ext>
            </a:extLst>
          </p:cNvPr>
          <p:cNvSpPr txBox="1"/>
          <p:nvPr/>
        </p:nvSpPr>
        <p:spPr>
          <a:xfrm>
            <a:off x="7044434" y="2003898"/>
            <a:ext cx="1815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VC-AC03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 PTZ Camera Wall Mount </a:t>
            </a:r>
          </a:p>
        </p:txBody>
      </p:sp>
      <p:pic>
        <p:nvPicPr>
          <p:cNvPr id="48" name="Picture 12">
            <a:extLst>
              <a:ext uri="{FF2B5EF4-FFF2-40B4-BE49-F238E27FC236}">
                <a16:creationId xmlns:a16="http://schemas.microsoft.com/office/drawing/2014/main" id="{078D3A1D-371A-4982-B843-67CBF4BF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44" y="4534875"/>
            <a:ext cx="140208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289913FC-890D-465D-9087-D97C17018520}"/>
              </a:ext>
            </a:extLst>
          </p:cNvPr>
          <p:cNvSpPr txBox="1"/>
          <p:nvPr/>
        </p:nvSpPr>
        <p:spPr>
          <a:xfrm>
            <a:off x="2499204" y="4737489"/>
            <a:ext cx="2589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VC-AC06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VISCA Cable Extender</a:t>
            </a:r>
          </a:p>
        </p:txBody>
      </p:sp>
      <p:pic>
        <p:nvPicPr>
          <p:cNvPr id="50" name="Picture 14">
            <a:extLst>
              <a:ext uri="{FF2B5EF4-FFF2-40B4-BE49-F238E27FC236}">
                <a16:creationId xmlns:a16="http://schemas.microsoft.com/office/drawing/2014/main" id="{E3DBB803-CA1B-4470-A6AC-7FEF2E24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30" y="5578058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AE99DFD1-0919-40FD-A90D-5906E1079CCE}"/>
              </a:ext>
            </a:extLst>
          </p:cNvPr>
          <p:cNvSpPr txBox="1"/>
          <p:nvPr/>
        </p:nvSpPr>
        <p:spPr>
          <a:xfrm>
            <a:off x="2499204" y="5648600"/>
            <a:ext cx="2589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VC-AC07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VISCA Cable Extender</a:t>
            </a:r>
          </a:p>
        </p:txBody>
      </p:sp>
      <p:pic>
        <p:nvPicPr>
          <p:cNvPr id="52" name="Picture 16" descr="VC-WM11">
            <a:extLst>
              <a:ext uri="{FF2B5EF4-FFF2-40B4-BE49-F238E27FC236}">
                <a16:creationId xmlns:a16="http://schemas.microsoft.com/office/drawing/2014/main" id="{D43B43ED-97ED-48F2-A53D-6E57945CA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47" y="2656624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CF8FDF97-5587-4761-B312-E54EA00AA46E}"/>
              </a:ext>
            </a:extLst>
          </p:cNvPr>
          <p:cNvSpPr txBox="1"/>
          <p:nvPr/>
        </p:nvSpPr>
        <p:spPr>
          <a:xfrm>
            <a:off x="7002414" y="2792622"/>
            <a:ext cx="1991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VC-WM11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Camera Wall Mount </a:t>
            </a:r>
          </a:p>
        </p:txBody>
      </p:sp>
      <p:pic>
        <p:nvPicPr>
          <p:cNvPr id="54" name="Picture 18" descr="VC-WM12">
            <a:extLst>
              <a:ext uri="{FF2B5EF4-FFF2-40B4-BE49-F238E27FC236}">
                <a16:creationId xmlns:a16="http://schemas.microsoft.com/office/drawing/2014/main" id="{60AE4505-BB11-4A15-811F-AD362A1D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01" y="3681919"/>
            <a:ext cx="910590" cy="6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88AB8CED-2132-405A-9E4D-61C3DC954D01}"/>
              </a:ext>
            </a:extLst>
          </p:cNvPr>
          <p:cNvSpPr txBox="1"/>
          <p:nvPr/>
        </p:nvSpPr>
        <p:spPr>
          <a:xfrm>
            <a:off x="7026562" y="3634774"/>
            <a:ext cx="2071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VC-WM12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PTZ Wall Mount</a:t>
            </a:r>
          </a:p>
        </p:txBody>
      </p:sp>
      <p:pic>
        <p:nvPicPr>
          <p:cNvPr id="56" name="Picture 20">
            <a:extLst>
              <a:ext uri="{FF2B5EF4-FFF2-40B4-BE49-F238E27FC236}">
                <a16:creationId xmlns:a16="http://schemas.microsoft.com/office/drawing/2014/main" id="{9046B358-0CB0-49DD-8A21-CD26E5AC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50" y="4567476"/>
            <a:ext cx="1174677" cy="88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EE3DEF10-0ADD-43A5-A0F4-7F0BCEB19C56}"/>
              </a:ext>
            </a:extLst>
          </p:cNvPr>
          <p:cNvSpPr txBox="1"/>
          <p:nvPr/>
        </p:nvSpPr>
        <p:spPr>
          <a:xfrm>
            <a:off x="7055831" y="4584293"/>
            <a:ext cx="2115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VC-WM13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J-type Ceiling Mount</a:t>
            </a:r>
          </a:p>
        </p:txBody>
      </p:sp>
      <p:pic>
        <p:nvPicPr>
          <p:cNvPr id="58" name="Picture 22">
            <a:extLst>
              <a:ext uri="{FF2B5EF4-FFF2-40B4-BE49-F238E27FC236}">
                <a16:creationId xmlns:a16="http://schemas.microsoft.com/office/drawing/2014/main" id="{99338D7F-93C9-42BE-9DDB-FFD2A4B3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41" y="5440147"/>
            <a:ext cx="1286510" cy="96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81FE971B-8185-41FB-AF95-A25A10CDFBB3}"/>
              </a:ext>
            </a:extLst>
          </p:cNvPr>
          <p:cNvSpPr txBox="1"/>
          <p:nvPr/>
        </p:nvSpPr>
        <p:spPr>
          <a:xfrm>
            <a:off x="7012651" y="5573139"/>
            <a:ext cx="2141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VC-WM14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3-in-1 Multipurpose Mount</a:t>
            </a:r>
          </a:p>
        </p:txBody>
      </p:sp>
      <p:pic>
        <p:nvPicPr>
          <p:cNvPr id="60" name="Picture 24">
            <a:extLst>
              <a:ext uri="{FF2B5EF4-FFF2-40B4-BE49-F238E27FC236}">
                <a16:creationId xmlns:a16="http://schemas.microsoft.com/office/drawing/2014/main" id="{AC0338A3-9F8D-4D56-8E8A-978CAA00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07" y="6534535"/>
            <a:ext cx="877377" cy="6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字方塊 60">
            <a:extLst>
              <a:ext uri="{FF2B5EF4-FFF2-40B4-BE49-F238E27FC236}">
                <a16:creationId xmlns:a16="http://schemas.microsoft.com/office/drawing/2014/main" id="{02D76D92-B387-4D86-AA04-AE653AEFB644}"/>
              </a:ext>
            </a:extLst>
          </p:cNvPr>
          <p:cNvSpPr txBox="1"/>
          <p:nvPr/>
        </p:nvSpPr>
        <p:spPr>
          <a:xfrm>
            <a:off x="7044434" y="6481968"/>
            <a:ext cx="2150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2000" b="1" spc="-11" dirty="0">
                <a:latin typeface="Calibri" panose="020F0502020204030204"/>
              </a:rPr>
              <a:t>VC-WM15</a:t>
            </a:r>
          </a:p>
          <a:p>
            <a:pPr algn="just"/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J-type Ceiling Mount</a:t>
            </a:r>
          </a:p>
        </p:txBody>
      </p:sp>
      <p:sp>
        <p:nvSpPr>
          <p:cNvPr id="62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98337" y="1242519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Cable</a:t>
            </a:r>
          </a:p>
        </p:txBody>
      </p:sp>
      <p:grpSp>
        <p:nvGrpSpPr>
          <p:cNvPr id="63" name="群組 62"/>
          <p:cNvGrpSpPr/>
          <p:nvPr/>
        </p:nvGrpSpPr>
        <p:grpSpPr>
          <a:xfrm>
            <a:off x="1800028" y="1650686"/>
            <a:ext cx="1531735" cy="45719"/>
            <a:chOff x="1239354" y="1401432"/>
            <a:chExt cx="1531735" cy="45719"/>
          </a:xfrm>
        </p:grpSpPr>
        <p:sp>
          <p:nvSpPr>
            <p:cNvPr id="64" name="矩形 63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899499" y="1242519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Mount</a:t>
            </a:r>
            <a:endParaRPr lang="en-US" altLang="zh-TW" sz="16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6001190" y="1650686"/>
            <a:ext cx="1531735" cy="45719"/>
            <a:chOff x="1239354" y="1401432"/>
            <a:chExt cx="1531735" cy="45719"/>
          </a:xfrm>
        </p:grpSpPr>
        <p:sp>
          <p:nvSpPr>
            <p:cNvPr id="68" name="矩形 67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0" name="圖片 6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5836278" y="2304544"/>
            <a:ext cx="2748425" cy="45719"/>
            <a:chOff x="5836278" y="2304544"/>
            <a:chExt cx="2748425" cy="45719"/>
          </a:xfrm>
        </p:grpSpPr>
        <p:sp>
          <p:nvSpPr>
            <p:cNvPr id="5" name="矩形 4"/>
            <p:cNvSpPr/>
            <p:nvPr/>
          </p:nvSpPr>
          <p:spPr>
            <a:xfrm>
              <a:off x="5836278" y="2304544"/>
              <a:ext cx="548589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6384867" y="2304544"/>
              <a:ext cx="219983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Huddle Room </a:t>
            </a:r>
          </a:p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Solution</a:t>
            </a:r>
          </a:p>
        </p:txBody>
      </p:sp>
      <p:sp>
        <p:nvSpPr>
          <p:cNvPr id="8" name="文字方塊 27"/>
          <p:cNvSpPr txBox="1">
            <a:spLocks noChangeArrowheads="1"/>
          </p:cNvSpPr>
          <p:nvPr/>
        </p:nvSpPr>
        <p:spPr bwMode="auto">
          <a:xfrm>
            <a:off x="8029202" y="640111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MS-10S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38780" y="6690205"/>
            <a:ext cx="1613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Video Sound bar</a:t>
            </a:r>
            <a:r>
              <a:rPr lang="zh-TW" altLang="en-US" sz="1200" dirty="0"/>
              <a:t> </a:t>
            </a:r>
            <a:r>
              <a:rPr lang="en-US" altLang="zh-TW" sz="1200" dirty="0"/>
              <a:t>with Speaker Tracking</a:t>
            </a:r>
          </a:p>
        </p:txBody>
      </p:sp>
      <p:sp>
        <p:nvSpPr>
          <p:cNvPr id="10" name="文字方塊 27"/>
          <p:cNvSpPr txBox="1">
            <a:spLocks noChangeArrowheads="1"/>
          </p:cNvSpPr>
          <p:nvPr/>
        </p:nvSpPr>
        <p:spPr bwMode="auto">
          <a:xfrm>
            <a:off x="5725114" y="5768331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MS-10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34692" y="6040518"/>
            <a:ext cx="1605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4K Video Sound bar</a:t>
            </a:r>
            <a:r>
              <a:rPr lang="zh-TW" altLang="en-US" sz="1200" dirty="0"/>
              <a:t> </a:t>
            </a:r>
            <a:r>
              <a:rPr lang="en-US" altLang="zh-TW" sz="1200" dirty="0"/>
              <a:t>with Auto Framing</a:t>
            </a:r>
          </a:p>
        </p:txBody>
      </p:sp>
      <p:sp>
        <p:nvSpPr>
          <p:cNvPr id="12" name="文字方塊 27"/>
          <p:cNvSpPr txBox="1">
            <a:spLocks noChangeArrowheads="1"/>
          </p:cNvSpPr>
          <p:nvPr/>
        </p:nvSpPr>
        <p:spPr bwMode="auto">
          <a:xfrm>
            <a:off x="8038780" y="5757257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MS-EM1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48358" y="6029444"/>
            <a:ext cx="10955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Extension Mic 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6" b="14303"/>
          <a:stretch/>
        </p:blipFill>
        <p:spPr>
          <a:xfrm>
            <a:off x="8443748" y="5162863"/>
            <a:ext cx="1908698" cy="81726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72" b="34809"/>
          <a:stretch/>
        </p:blipFill>
        <p:spPr>
          <a:xfrm>
            <a:off x="5764908" y="5225067"/>
            <a:ext cx="2144561" cy="40723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r="41117"/>
          <a:stretch/>
        </p:blipFill>
        <p:spPr>
          <a:xfrm>
            <a:off x="0" y="0"/>
            <a:ext cx="5441184" cy="7559674"/>
          </a:xfrm>
          <a:prstGeom prst="rect">
            <a:avLst/>
          </a:prstGeom>
        </p:spPr>
      </p:pic>
      <p:sp>
        <p:nvSpPr>
          <p:cNvPr id="25" name="文字方塊 27"/>
          <p:cNvSpPr txBox="1">
            <a:spLocks noChangeArrowheads="1"/>
          </p:cNvSpPr>
          <p:nvPr/>
        </p:nvSpPr>
        <p:spPr bwMode="auto">
          <a:xfrm>
            <a:off x="8029202" y="4055317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VC-B2U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038780" y="4327504"/>
            <a:ext cx="1723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Full HD 90° FOV Webcam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5685117" y="404890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VC-B11U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694695" y="4321090"/>
            <a:ext cx="2023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USB Auto Framing Camera</a:t>
            </a:r>
          </a:p>
        </p:txBody>
      </p:sp>
      <p:pic>
        <p:nvPicPr>
          <p:cNvPr id="29" name="Picture 6" descr="Lumens VC-B2U Webcam Barco Clickshare Conference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48" y="3052172"/>
            <a:ext cx="1914985" cy="14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Lumens VC-B11U Webcam Barco Clickshare Conference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57" y="2981939"/>
            <a:ext cx="1690504" cy="12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Medium Meeting Room Solution</a:t>
            </a:r>
          </a:p>
        </p:txBody>
      </p:sp>
      <p:sp>
        <p:nvSpPr>
          <p:cNvPr id="14" name="文字方塊 27"/>
          <p:cNvSpPr txBox="1">
            <a:spLocks noChangeArrowheads="1"/>
          </p:cNvSpPr>
          <p:nvPr/>
        </p:nvSpPr>
        <p:spPr bwMode="auto">
          <a:xfrm>
            <a:off x="5809398" y="413396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VC-B30U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18976" y="4406150"/>
            <a:ext cx="1808394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USB PTZ Camera</a:t>
            </a:r>
          </a:p>
          <a:p>
            <a:pPr>
              <a:spcBef>
                <a:spcPts val="200"/>
              </a:spcBef>
            </a:pPr>
            <a:r>
              <a:rPr lang="en-US" altLang="zh-TW" sz="1200" dirty="0"/>
              <a:t>12x Optical zoom</a:t>
            </a:r>
          </a:p>
        </p:txBody>
      </p:sp>
      <p:sp>
        <p:nvSpPr>
          <p:cNvPr id="25" name="文字方塊 27"/>
          <p:cNvSpPr txBox="1">
            <a:spLocks noChangeArrowheads="1"/>
          </p:cNvSpPr>
          <p:nvPr/>
        </p:nvSpPr>
        <p:spPr bwMode="auto">
          <a:xfrm>
            <a:off x="7978944" y="4133963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88521" y="4406150"/>
            <a:ext cx="2181317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IP&amp;USB PTZ Camera</a:t>
            </a:r>
          </a:p>
          <a:p>
            <a:pPr>
              <a:spcBef>
                <a:spcPts val="200"/>
              </a:spcBef>
            </a:pPr>
            <a:r>
              <a:rPr lang="en-US" altLang="zh-TW" sz="1200" dirty="0"/>
              <a:t>12x Optical Zoom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5809398" y="6163364"/>
            <a:ext cx="2113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CamConnect Lite</a:t>
            </a:r>
          </a:p>
        </p:txBody>
      </p:sp>
      <p:sp>
        <p:nvSpPr>
          <p:cNvPr id="28" name="矩形 27"/>
          <p:cNvSpPr/>
          <p:nvPr/>
        </p:nvSpPr>
        <p:spPr>
          <a:xfrm>
            <a:off x="5818976" y="6435551"/>
            <a:ext cx="180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Voice-activated Tracking Software</a:t>
            </a:r>
          </a:p>
        </p:txBody>
      </p:sp>
      <p:sp>
        <p:nvSpPr>
          <p:cNvPr id="29" name="文字方塊 27"/>
          <p:cNvSpPr txBox="1">
            <a:spLocks noChangeArrowheads="1"/>
          </p:cNvSpPr>
          <p:nvPr/>
        </p:nvSpPr>
        <p:spPr bwMode="auto">
          <a:xfrm>
            <a:off x="7978944" y="6171330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AI-Box1</a:t>
            </a:r>
          </a:p>
        </p:txBody>
      </p:sp>
      <p:sp>
        <p:nvSpPr>
          <p:cNvPr id="30" name="矩形 29"/>
          <p:cNvSpPr/>
          <p:nvPr/>
        </p:nvSpPr>
        <p:spPr>
          <a:xfrm>
            <a:off x="7988521" y="6443517"/>
            <a:ext cx="18457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CamConnect Processor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6458" b="13782"/>
          <a:stretch/>
        </p:blipFill>
        <p:spPr>
          <a:xfrm>
            <a:off x="8257577" y="2992121"/>
            <a:ext cx="2096520" cy="1181100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5728914" y="2913934"/>
            <a:ext cx="2345403" cy="1448800"/>
            <a:chOff x="211569" y="2367179"/>
            <a:chExt cx="2345403" cy="1448800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69" y="2367179"/>
              <a:ext cx="1608860" cy="1206645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79" y="2483234"/>
              <a:ext cx="1776993" cy="1332745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9F364BB9-7C30-4679-A019-760660F31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100" y="5164359"/>
            <a:ext cx="1101490" cy="1006971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61" y="5058534"/>
            <a:ext cx="1565337" cy="1174351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28711"/>
          <a:stretch/>
        </p:blipFill>
        <p:spPr>
          <a:xfrm>
            <a:off x="-9144" y="13993"/>
            <a:ext cx="5494095" cy="754568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Large Meeting Room Solution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25808" t="8153"/>
          <a:stretch/>
        </p:blipFill>
        <p:spPr>
          <a:xfrm>
            <a:off x="0" y="0"/>
            <a:ext cx="5474466" cy="755967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5747521" y="4079684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VC-A71P</a:t>
            </a:r>
          </a:p>
        </p:txBody>
      </p:sp>
      <p:sp>
        <p:nvSpPr>
          <p:cNvPr id="22" name="矩形 21"/>
          <p:cNvSpPr/>
          <p:nvPr/>
        </p:nvSpPr>
        <p:spPr>
          <a:xfrm>
            <a:off x="5757099" y="4351871"/>
            <a:ext cx="180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4K 60fps, 30x IP PTZ Camera</a:t>
            </a:r>
          </a:p>
        </p:txBody>
      </p:sp>
      <p:sp>
        <p:nvSpPr>
          <p:cNvPr id="23" name="文字方塊 27"/>
          <p:cNvSpPr txBox="1">
            <a:spLocks noChangeArrowheads="1"/>
          </p:cNvSpPr>
          <p:nvPr/>
        </p:nvSpPr>
        <p:spPr bwMode="auto">
          <a:xfrm>
            <a:off x="5747521" y="6109085"/>
            <a:ext cx="2113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VC-A51P</a:t>
            </a:r>
          </a:p>
        </p:txBody>
      </p:sp>
      <p:sp>
        <p:nvSpPr>
          <p:cNvPr id="25" name="矩形 24"/>
          <p:cNvSpPr/>
          <p:nvPr/>
        </p:nvSpPr>
        <p:spPr>
          <a:xfrm>
            <a:off x="5757099" y="6400322"/>
            <a:ext cx="1808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1080p 20x IP PTZ Camera</a:t>
            </a: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2468" r="25266" b="7327"/>
          <a:stretch/>
        </p:blipFill>
        <p:spPr>
          <a:xfrm>
            <a:off x="6771184" y="2923242"/>
            <a:ext cx="1141724" cy="1411424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t="6381" r="18241" b="9068"/>
          <a:stretch/>
        </p:blipFill>
        <p:spPr>
          <a:xfrm>
            <a:off x="6661296" y="4924825"/>
            <a:ext cx="1193443" cy="1299709"/>
          </a:xfrm>
          <a:prstGeom prst="rect">
            <a:avLst/>
          </a:prstGeom>
        </p:spPr>
      </p:pic>
      <p:sp>
        <p:nvSpPr>
          <p:cNvPr id="40" name="文字方塊 27"/>
          <p:cNvSpPr txBox="1">
            <a:spLocks noChangeArrowheads="1"/>
          </p:cNvSpPr>
          <p:nvPr/>
        </p:nvSpPr>
        <p:spPr bwMode="auto">
          <a:xfrm>
            <a:off x="8006893" y="6109085"/>
            <a:ext cx="1801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LC200</a:t>
            </a:r>
          </a:p>
        </p:txBody>
      </p:sp>
      <p:sp>
        <p:nvSpPr>
          <p:cNvPr id="41" name="矩形 40"/>
          <p:cNvSpPr/>
          <p:nvPr/>
        </p:nvSpPr>
        <p:spPr>
          <a:xfrm>
            <a:off x="8006358" y="6407464"/>
            <a:ext cx="2133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/>
              <a:t>4 channel, 1080p</a:t>
            </a:r>
            <a:r>
              <a:rPr lang="zh-TW" altLang="en-US" sz="1200" dirty="0"/>
              <a:t> </a:t>
            </a:r>
            <a:r>
              <a:rPr lang="en-US" altLang="zh-TW" sz="1200" dirty="0"/>
              <a:t>recorder and </a:t>
            </a:r>
          </a:p>
          <a:p>
            <a:r>
              <a:rPr lang="en-US" altLang="zh-TW" sz="1200" dirty="0"/>
              <a:t>live streaming processor</a:t>
            </a: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0" b="26655"/>
          <a:stretch/>
        </p:blipFill>
        <p:spPr>
          <a:xfrm>
            <a:off x="8053617" y="5221224"/>
            <a:ext cx="2038758" cy="731520"/>
          </a:xfrm>
          <a:prstGeom prst="rect">
            <a:avLst/>
          </a:prstGeom>
        </p:spPr>
      </p:pic>
      <p:sp>
        <p:nvSpPr>
          <p:cNvPr id="43" name="文字方塊 27"/>
          <p:cNvSpPr txBox="1">
            <a:spLocks noChangeArrowheads="1"/>
          </p:cNvSpPr>
          <p:nvPr/>
        </p:nvSpPr>
        <p:spPr bwMode="auto">
          <a:xfrm>
            <a:off x="7997314" y="4063296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OIP-D50E / OIP-D50D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006893" y="4297383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pic>
        <p:nvPicPr>
          <p:cNvPr id="45" name="Picture 4" descr="OIP-D50E-D50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793" y="2973171"/>
            <a:ext cx="1627202" cy="1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Control Room </a:t>
            </a:r>
          </a:p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Solution</a:t>
            </a:r>
          </a:p>
        </p:txBody>
      </p:sp>
      <p:sp>
        <p:nvSpPr>
          <p:cNvPr id="20" name="文字方塊 27"/>
          <p:cNvSpPr txBox="1">
            <a:spLocks noChangeArrowheads="1"/>
          </p:cNvSpPr>
          <p:nvPr/>
        </p:nvSpPr>
        <p:spPr bwMode="auto">
          <a:xfrm>
            <a:off x="5756075" y="4063296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OIP-D50E / OIP-D50D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65654" y="4297383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sp>
        <p:nvSpPr>
          <p:cNvPr id="22" name="文字方塊 27"/>
          <p:cNvSpPr txBox="1">
            <a:spLocks noChangeArrowheads="1"/>
          </p:cNvSpPr>
          <p:nvPr/>
        </p:nvSpPr>
        <p:spPr bwMode="auto">
          <a:xfrm>
            <a:off x="8391459" y="4076290"/>
            <a:ext cx="1168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OIP-D50C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OIP-D50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45" y="3085542"/>
            <a:ext cx="1570068" cy="11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OIP-D50E-D50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11" y="3064117"/>
            <a:ext cx="1627202" cy="12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8401038" y="4310377"/>
            <a:ext cx="810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Controller</a:t>
            </a:r>
          </a:p>
        </p:txBody>
      </p:sp>
      <p:sp>
        <p:nvSpPr>
          <p:cNvPr id="40" name="文字方塊 27"/>
          <p:cNvSpPr txBox="1">
            <a:spLocks noChangeArrowheads="1"/>
          </p:cNvSpPr>
          <p:nvPr/>
        </p:nvSpPr>
        <p:spPr bwMode="auto">
          <a:xfrm>
            <a:off x="5748760" y="5976177"/>
            <a:ext cx="2613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OIP-D40E / OIP-D40D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758338" y="6248364"/>
            <a:ext cx="1610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1G Encoder &amp; Decoder</a:t>
            </a:r>
          </a:p>
        </p:txBody>
      </p:sp>
      <p:pic>
        <p:nvPicPr>
          <p:cNvPr id="42" name="Picture 6" descr="OIP-D40E-D40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02" y="4660935"/>
            <a:ext cx="1864184" cy="13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27"/>
          <p:cNvSpPr txBox="1">
            <a:spLocks noChangeArrowheads="1"/>
          </p:cNvSpPr>
          <p:nvPr/>
        </p:nvSpPr>
        <p:spPr bwMode="auto">
          <a:xfrm>
            <a:off x="8143437" y="5973231"/>
            <a:ext cx="2370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OIP-N40E / OIP-N60D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153016" y="6245418"/>
            <a:ext cx="19918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NDI|HX3 Encoder &amp; Decoder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637" y="4515705"/>
            <a:ext cx="1476271" cy="1476271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r="39234"/>
          <a:stretch/>
        </p:blipFill>
        <p:spPr>
          <a:xfrm>
            <a:off x="1" y="-2"/>
            <a:ext cx="5474466" cy="755967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0" y="0"/>
            <a:ext cx="10688973" cy="755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36278" y="2304544"/>
            <a:ext cx="548589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84867" y="2304544"/>
            <a:ext cx="219983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5748760" y="1333582"/>
            <a:ext cx="4897531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2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Hybrid Classroom Solution</a:t>
            </a:r>
          </a:p>
        </p:txBody>
      </p:sp>
      <p:sp>
        <p:nvSpPr>
          <p:cNvPr id="24" name="文字方塊 27"/>
          <p:cNvSpPr txBox="1">
            <a:spLocks noChangeArrowheads="1"/>
          </p:cNvSpPr>
          <p:nvPr/>
        </p:nvSpPr>
        <p:spPr bwMode="auto">
          <a:xfrm>
            <a:off x="5748760" y="4108935"/>
            <a:ext cx="25077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VC-TR40</a:t>
            </a:r>
          </a:p>
        </p:txBody>
      </p:sp>
      <p:sp>
        <p:nvSpPr>
          <p:cNvPr id="26" name="矩形 25"/>
          <p:cNvSpPr/>
          <p:nvPr/>
        </p:nvSpPr>
        <p:spPr>
          <a:xfrm>
            <a:off x="5758339" y="4343022"/>
            <a:ext cx="17238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AI Auto-Tracking Camera</a:t>
            </a:r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7987735" y="4121929"/>
            <a:ext cx="11686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PS753</a:t>
            </a:r>
          </a:p>
        </p:txBody>
      </p:sp>
      <p:sp>
        <p:nvSpPr>
          <p:cNvPr id="28" name="矩形 27"/>
          <p:cNvSpPr/>
          <p:nvPr/>
        </p:nvSpPr>
        <p:spPr>
          <a:xfrm>
            <a:off x="7997314" y="4356016"/>
            <a:ext cx="2095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/>
              <a:t>4K Desktop Document Camera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97" y="2982555"/>
            <a:ext cx="1080053" cy="1018439"/>
          </a:xfrm>
          <a:prstGeom prst="rect">
            <a:avLst/>
          </a:prstGeom>
        </p:spPr>
      </p:pic>
      <p:sp>
        <p:nvSpPr>
          <p:cNvPr id="32" name="文字方塊 27"/>
          <p:cNvSpPr txBox="1">
            <a:spLocks noChangeArrowheads="1"/>
          </p:cNvSpPr>
          <p:nvPr/>
        </p:nvSpPr>
        <p:spPr bwMode="auto">
          <a:xfrm>
            <a:off x="5789985" y="6099445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832758" y="6411666"/>
            <a:ext cx="1845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zh-TW" sz="1200" dirty="0"/>
              <a:t>Full HD IP&amp;USB PTZ Camera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6458" b="13782"/>
          <a:stretch/>
        </p:blipFill>
        <p:spPr>
          <a:xfrm>
            <a:off x="5827644" y="4971157"/>
            <a:ext cx="2096520" cy="11811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7" y="2894720"/>
            <a:ext cx="2526411" cy="142152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36077"/>
          <a:stretch/>
        </p:blipFill>
        <p:spPr>
          <a:xfrm>
            <a:off x="-19051" y="-4"/>
            <a:ext cx="5506065" cy="755967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21" name="文字方塊 27"/>
          <p:cNvSpPr txBox="1">
            <a:spLocks noChangeArrowheads="1"/>
          </p:cNvSpPr>
          <p:nvPr/>
        </p:nvSpPr>
        <p:spPr bwMode="auto">
          <a:xfrm>
            <a:off x="7997314" y="6036884"/>
            <a:ext cx="1801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 smtClean="0"/>
              <a:t>LC100</a:t>
            </a:r>
            <a:endParaRPr lang="en-US" altLang="zh-TW" dirty="0"/>
          </a:p>
        </p:txBody>
      </p:sp>
      <p:sp>
        <p:nvSpPr>
          <p:cNvPr id="22" name="矩形 21"/>
          <p:cNvSpPr/>
          <p:nvPr/>
        </p:nvSpPr>
        <p:spPr>
          <a:xfrm>
            <a:off x="7997314" y="6360370"/>
            <a:ext cx="2361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dirty="0">
                <a:solidFill>
                  <a:srgbClr val="292929"/>
                </a:solidFill>
              </a:rPr>
              <a:t>2-CH / HD Recording &amp; Streaming / HDMI, SDI, IP, XLR Inputs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1" b="27483"/>
          <a:stretch/>
        </p:blipFill>
        <p:spPr>
          <a:xfrm>
            <a:off x="8120689" y="5257799"/>
            <a:ext cx="1848309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19534" y="3254226"/>
            <a:ext cx="8852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cap="all" dirty="0">
                <a:solidFill>
                  <a:srgbClr val="002060"/>
                </a:solidFill>
              </a:rPr>
              <a:t>We are open for cooperation</a:t>
            </a:r>
            <a:endParaRPr lang="en-US" sz="4800" b="1" cap="all" dirty="0">
              <a:solidFill>
                <a:srgbClr val="00206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23357" y="1981127"/>
            <a:ext cx="2507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www.MyLumens.com</a:t>
            </a:r>
          </a:p>
        </p:txBody>
      </p:sp>
      <p:sp>
        <p:nvSpPr>
          <p:cNvPr id="5" name="矩形 4"/>
          <p:cNvSpPr/>
          <p:nvPr/>
        </p:nvSpPr>
        <p:spPr>
          <a:xfrm>
            <a:off x="919534" y="5869833"/>
            <a:ext cx="3182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Lumens Digital Optics Inc.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 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/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Email: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  <a:hlinkClick r:id="rId2"/>
              </a:rPr>
              <a:t>https://www.mylumens.com/en/Contact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新細明體" panose="02020500000000000000" pitchFamily="18" charset="-12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Tel: +886-3552-6255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Address: No. 20, Taiyuan St.,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Zhubei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新細明體" panose="02020500000000000000" pitchFamily="18" charset="-120"/>
              </a:rPr>
              <a:t> City, Hsinchu County 302082, Taiwan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ea typeface="新細明體" panose="02020500000000000000" pitchFamily="18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63" y="1211432"/>
            <a:ext cx="3233423" cy="7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193"/>
            <a:ext cx="10691813" cy="37685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0" name="矩形 49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09" y="4557723"/>
            <a:ext cx="1874862" cy="14063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5" t="-1017" r="22247" b="1017"/>
          <a:stretch/>
        </p:blipFill>
        <p:spPr>
          <a:xfrm>
            <a:off x="318607" y="2947774"/>
            <a:ext cx="2017817" cy="2917197"/>
          </a:xfrm>
          <a:prstGeom prst="rect">
            <a:avLst/>
          </a:prstGeom>
        </p:spPr>
      </p:pic>
      <p:sp>
        <p:nvSpPr>
          <p:cNvPr id="6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18228" y="5907765"/>
            <a:ext cx="193250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sp>
        <p:nvSpPr>
          <p:cNvPr id="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501253" y="3037242"/>
            <a:ext cx="217497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</a:t>
            </a:r>
          </a:p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sp>
        <p:nvSpPr>
          <p:cNvPr id="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8329848" y="3037242"/>
            <a:ext cx="192511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sp>
        <p:nvSpPr>
          <p:cNvPr id="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557474" y="3037242"/>
            <a:ext cx="165959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 </a:t>
            </a:r>
          </a:p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60" y="1702254"/>
            <a:ext cx="1762706" cy="1322030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4675492" y="1961601"/>
            <a:ext cx="1474147" cy="921197"/>
            <a:chOff x="7198428" y="1163736"/>
            <a:chExt cx="2249539" cy="1405741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6378492" y="1805113"/>
            <a:ext cx="2044574" cy="1429054"/>
            <a:chOff x="5578278" y="4680027"/>
            <a:chExt cx="2329777" cy="162839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278" y="4680027"/>
              <a:ext cx="1697561" cy="1273171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369" y="4975158"/>
              <a:ext cx="1777686" cy="1333265"/>
            </a:xfrm>
            <a:prstGeom prst="rect">
              <a:avLst/>
            </a:prstGeom>
          </p:spPr>
        </p:pic>
      </p:grpSp>
      <p:sp>
        <p:nvSpPr>
          <p:cNvPr id="1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668654" y="3204494"/>
            <a:ext cx="166115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CamConnect</a:t>
            </a:r>
          </a:p>
        </p:txBody>
      </p:sp>
      <p:sp>
        <p:nvSpPr>
          <p:cNvPr id="1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593540" y="5907765"/>
            <a:ext cx="200046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sp>
        <p:nvSpPr>
          <p:cNvPr id="1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492461" y="5907765"/>
            <a:ext cx="21486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Processor</a:t>
            </a:r>
          </a:p>
        </p:txBody>
      </p:sp>
      <p:sp>
        <p:nvSpPr>
          <p:cNvPr id="20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683926" y="5665554"/>
            <a:ext cx="1650583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 Controller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53" y="1934902"/>
            <a:ext cx="1350697" cy="1012873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36" y="4742748"/>
            <a:ext cx="1311055" cy="758887"/>
          </a:xfrm>
          <a:prstGeom prst="rect">
            <a:avLst/>
          </a:prstGeom>
        </p:spPr>
      </p:pic>
      <p:grpSp>
        <p:nvGrpSpPr>
          <p:cNvPr id="46" name="群組 45"/>
          <p:cNvGrpSpPr/>
          <p:nvPr/>
        </p:nvGrpSpPr>
        <p:grpSpPr>
          <a:xfrm>
            <a:off x="458938" y="6247001"/>
            <a:ext cx="1531735" cy="45719"/>
            <a:chOff x="773586" y="6214144"/>
            <a:chExt cx="1531735" cy="45719"/>
          </a:xfrm>
        </p:grpSpPr>
        <p:sp>
          <p:nvSpPr>
            <p:cNvPr id="5" name="矩形 4"/>
            <p:cNvSpPr/>
            <p:nvPr/>
          </p:nvSpPr>
          <p:spPr>
            <a:xfrm>
              <a:off x="773586" y="6214144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322175" y="6214144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2720344" y="3611979"/>
            <a:ext cx="1531735" cy="45719"/>
            <a:chOff x="3205314" y="6213462"/>
            <a:chExt cx="1531735" cy="45719"/>
          </a:xfrm>
        </p:grpSpPr>
        <p:sp>
          <p:nvSpPr>
            <p:cNvPr id="24" name="矩形 23"/>
            <p:cNvSpPr/>
            <p:nvPr/>
          </p:nvSpPr>
          <p:spPr>
            <a:xfrm>
              <a:off x="3205314" y="6213462"/>
              <a:ext cx="548589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3753903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4564971" y="6246319"/>
            <a:ext cx="1531735" cy="45719"/>
            <a:chOff x="5574774" y="6213462"/>
            <a:chExt cx="1531735" cy="45719"/>
          </a:xfrm>
        </p:grpSpPr>
        <p:sp>
          <p:nvSpPr>
            <p:cNvPr id="26" name="矩形 25"/>
            <p:cNvSpPr/>
            <p:nvPr/>
          </p:nvSpPr>
          <p:spPr>
            <a:xfrm>
              <a:off x="5574774" y="6213462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6123363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6598322" y="6246319"/>
            <a:ext cx="1531735" cy="45719"/>
            <a:chOff x="8154122" y="6213462"/>
            <a:chExt cx="1531735" cy="45719"/>
          </a:xfrm>
        </p:grpSpPr>
        <p:sp>
          <p:nvSpPr>
            <p:cNvPr id="28" name="矩形 27"/>
            <p:cNvSpPr/>
            <p:nvPr/>
          </p:nvSpPr>
          <p:spPr>
            <a:xfrm>
              <a:off x="8154122" y="6213462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702711" y="621346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4561595" y="3618007"/>
            <a:ext cx="548589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110184" y="3618007"/>
            <a:ext cx="98314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6598322" y="3618007"/>
            <a:ext cx="1531735" cy="45719"/>
            <a:chOff x="5669865" y="3770407"/>
            <a:chExt cx="1531735" cy="45719"/>
          </a:xfrm>
        </p:grpSpPr>
        <p:sp>
          <p:nvSpPr>
            <p:cNvPr id="32" name="矩形 31"/>
            <p:cNvSpPr/>
            <p:nvPr/>
          </p:nvSpPr>
          <p:spPr>
            <a:xfrm>
              <a:off x="5669865" y="3770407"/>
              <a:ext cx="548589" cy="457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6218454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8548952" y="3618007"/>
            <a:ext cx="1531735" cy="45719"/>
            <a:chOff x="7934046" y="3770407"/>
            <a:chExt cx="1531735" cy="45719"/>
          </a:xfrm>
        </p:grpSpPr>
        <p:sp>
          <p:nvSpPr>
            <p:cNvPr id="34" name="矩形 33"/>
            <p:cNvSpPr/>
            <p:nvPr/>
          </p:nvSpPr>
          <p:spPr>
            <a:xfrm>
              <a:off x="7934046" y="3770407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8482635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720344" y="6246319"/>
            <a:ext cx="1531735" cy="45719"/>
            <a:chOff x="10105788" y="3770407"/>
            <a:chExt cx="1531735" cy="45719"/>
          </a:xfrm>
        </p:grpSpPr>
        <p:sp>
          <p:nvSpPr>
            <p:cNvPr id="36" name="矩形 35"/>
            <p:cNvSpPr/>
            <p:nvPr/>
          </p:nvSpPr>
          <p:spPr>
            <a:xfrm>
              <a:off x="10105788" y="3770407"/>
              <a:ext cx="548589" cy="4571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0654377" y="3770407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Title Placeholder 1"/>
          <p:cNvSpPr txBox="1">
            <a:spLocks/>
          </p:cNvSpPr>
          <p:nvPr/>
        </p:nvSpPr>
        <p:spPr>
          <a:xfrm>
            <a:off x="3292834" y="502178"/>
            <a:ext cx="4106145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3600" b="1" kern="0" dirty="0">
                <a:solidFill>
                  <a:srgbClr val="00B0F0"/>
                </a:solidFill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 </a:t>
            </a:r>
            <a:r>
              <a:rPr lang="en-US" altLang="zh-TW" sz="36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Product Line</a:t>
            </a:r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890" y="4388701"/>
            <a:ext cx="1476271" cy="1476271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691813" cy="7559673"/>
          </a:xfrm>
          <a:prstGeom prst="rect">
            <a:avLst/>
          </a:prstGeom>
        </p:spPr>
      </p:pic>
      <p:sp>
        <p:nvSpPr>
          <p:cNvPr id="59" name="文字方塊 27"/>
          <p:cNvSpPr txBox="1">
            <a:spLocks noChangeArrowheads="1"/>
          </p:cNvSpPr>
          <p:nvPr/>
        </p:nvSpPr>
        <p:spPr bwMode="auto">
          <a:xfrm>
            <a:off x="5565416" y="4942472"/>
            <a:ext cx="3558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CamConnect Processor</a:t>
            </a:r>
          </a:p>
        </p:txBody>
      </p:sp>
      <p:sp>
        <p:nvSpPr>
          <p:cNvPr id="60" name="矩形 59"/>
          <p:cNvSpPr/>
          <p:nvPr/>
        </p:nvSpPr>
        <p:spPr>
          <a:xfrm>
            <a:off x="5577878" y="5236715"/>
            <a:ext cx="8266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dirty="0" smtClean="0"/>
              <a:t>AI-Box1</a:t>
            </a:r>
            <a:endParaRPr lang="en-US" altLang="zh-TW" sz="1600" dirty="0"/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3000"/>
                    </a14:imgEffect>
                    <a14:imgEffect>
                      <a14:colorTemperature colorTemp="5411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1" b="13427"/>
          <a:stretch/>
        </p:blipFill>
        <p:spPr>
          <a:xfrm>
            <a:off x="0" y="1"/>
            <a:ext cx="3243976" cy="5486399"/>
          </a:xfrm>
          <a:prstGeom prst="rect">
            <a:avLst/>
          </a:prstGeom>
        </p:spPr>
      </p:pic>
      <p:sp>
        <p:nvSpPr>
          <p:cNvPr id="6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83573" y="453019"/>
            <a:ext cx="401332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36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CamConnect</a:t>
            </a:r>
            <a:r>
              <a:rPr lang="en-US" altLang="zh-TW" sz="2400" kern="0" baseline="60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TM</a:t>
            </a:r>
            <a:endParaRPr lang="en-US" sz="2400" kern="0" baseline="6000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81987" y="997354"/>
            <a:ext cx="401332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600" i="1" kern="0" dirty="0">
                <a:solidFill>
                  <a:schemeClr val="bg2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Synchronize your Mics and Cameras</a:t>
            </a:r>
            <a:endParaRPr lang="en-US" sz="1600" i="1" kern="0" dirty="0">
              <a:solidFill>
                <a:schemeClr val="bg2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31727" y="1928722"/>
            <a:ext cx="46644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TW" sz="1000" dirty="0" err="1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altLang="zh-TW" sz="1000" baseline="30000" dirty="0" err="1">
                <a:solidFill>
                  <a:schemeClr val="bg2">
                    <a:lumMod val="50000"/>
                  </a:schemeClr>
                </a:solidFill>
              </a:rPr>
              <a:t>TM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Pro 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is new generation technology from Lumens, designed to enhance the UC experience. </a:t>
            </a:r>
            <a:r>
              <a:rPr lang="en-US" altLang="zh-TW" sz="1000" dirty="0" err="1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altLang="zh-TW" sz="1000" baseline="30000" dirty="0" err="1">
                <a:solidFill>
                  <a:schemeClr val="bg2">
                    <a:lumMod val="50000"/>
                  </a:schemeClr>
                </a:solidFill>
              </a:rPr>
              <a:t>TM</a:t>
            </a:r>
            <a:r>
              <a:rPr lang="en-US" altLang="zh-TW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zh-TW" sz="1000" dirty="0">
                <a:solidFill>
                  <a:schemeClr val="bg2">
                    <a:lumMod val="50000"/>
                  </a:schemeClr>
                </a:solidFill>
              </a:rPr>
              <a:t>Pro dynamically transforms the dial-in experience for remote meeting guests, external conference delegates and students engaged in distance learning. </a:t>
            </a:r>
            <a:endParaRPr lang="en-US" altLang="zh-TW" sz="1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404515" y="2372789"/>
            <a:ext cx="3804747" cy="2363738"/>
            <a:chOff x="1869925" y="1496808"/>
            <a:chExt cx="4012462" cy="2492783"/>
          </a:xfrm>
        </p:grpSpPr>
        <p:grpSp>
          <p:nvGrpSpPr>
            <p:cNvPr id="3" name="群組 2"/>
            <p:cNvGrpSpPr/>
            <p:nvPr/>
          </p:nvGrpSpPr>
          <p:grpSpPr>
            <a:xfrm>
              <a:off x="1869925" y="1496808"/>
              <a:ext cx="4012462" cy="2492783"/>
              <a:chOff x="4418954" y="839037"/>
              <a:chExt cx="6274445" cy="3898063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97"/>
              <a:stretch/>
            </p:blipFill>
            <p:spPr>
              <a:xfrm>
                <a:off x="4418954" y="839037"/>
                <a:ext cx="6274445" cy="3898063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5130800" y="1016000"/>
                <a:ext cx="5029200" cy="3213100"/>
              </a:xfrm>
              <a:prstGeom prst="rect">
                <a:avLst/>
              </a:prstGeom>
              <a:gradFill>
                <a:gsLst>
                  <a:gs pos="2500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27"/>
            <p:cNvSpPr txBox="1">
              <a:spLocks noChangeArrowheads="1"/>
            </p:cNvSpPr>
            <p:nvPr/>
          </p:nvSpPr>
          <p:spPr bwMode="auto">
            <a:xfrm>
              <a:off x="2356403" y="1690926"/>
              <a:ext cx="2457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zh-TW" b="1" dirty="0">
                  <a:latin typeface="Arial" panose="020B0604020202020204" pitchFamily="34" charset="0"/>
                  <a:cs typeface="Arial" panose="020B0604020202020204" pitchFamily="34" charset="0"/>
                </a:rPr>
                <a:t>CamConnect Lite</a:t>
              </a:r>
              <a:endParaRPr lang="zh-TW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378303" y="1961457"/>
              <a:ext cx="1663198" cy="292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sz="1200" dirty="0"/>
                <a:t>CamConnect Software</a:t>
              </a: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797" y="2340285"/>
              <a:ext cx="1366810" cy="125290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DE6FBC0-B8F4-4DD2-AA1E-54676115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44" b="97473" l="6271" r="94389">
                          <a14:foregroundMark x1="44224" y1="44765" x2="44224" y2="44765"/>
                          <a14:foregroundMark x1="45545" y1="33935" x2="40264" y2="56679"/>
                          <a14:foregroundMark x1="37954" y1="62455" x2="55776" y2="66065"/>
                          <a14:foregroundMark x1="58746" y1="29964" x2="58746" y2="29964"/>
                          <a14:foregroundMark x1="70627" y1="31408" x2="70627" y2="314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64521" y="1807808"/>
              <a:ext cx="850852" cy="77784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1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1631728" y="1412007"/>
            <a:ext cx="449475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000" dirty="0" err="1" smtClean="0">
                <a:solidFill>
                  <a:schemeClr val="bg2">
                    <a:lumMod val="50000"/>
                  </a:schemeClr>
                </a:solidFill>
              </a:rPr>
              <a:t>CamConnect</a:t>
            </a:r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Lite is a complimentary software application which integrates Lumens PTZ camera control with a range of microphone array systems.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5683" r="9703" b="15891"/>
          <a:stretch/>
        </p:blipFill>
        <p:spPr>
          <a:xfrm>
            <a:off x="591137" y="2773660"/>
            <a:ext cx="4718304" cy="301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2201007" y="6546355"/>
            <a:ext cx="6289797" cy="1013319"/>
            <a:chOff x="1657381" y="1205808"/>
            <a:chExt cx="6289797" cy="101331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81" y="1392488"/>
              <a:ext cx="1190530" cy="678602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576" y="1205808"/>
              <a:ext cx="2026638" cy="101331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537" y="1615263"/>
              <a:ext cx="1192203" cy="215675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748" y="1568964"/>
              <a:ext cx="1318430" cy="287005"/>
            </a:xfrm>
            <a:prstGeom prst="rect">
              <a:avLst/>
            </a:prstGeom>
          </p:spPr>
        </p:pic>
        <p:cxnSp>
          <p:nvCxnSpPr>
            <p:cNvPr id="11" name="直線接點 10"/>
            <p:cNvCxnSpPr/>
            <p:nvPr/>
          </p:nvCxnSpPr>
          <p:spPr>
            <a:xfrm>
              <a:off x="2847911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4938629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>
              <a:off x="6426425" y="1586176"/>
              <a:ext cx="0" cy="29122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66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1" name="矩形 5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7348833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604011" y="809624"/>
            <a:ext cx="3419142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4171432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50340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Camera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810684" y="1355713"/>
            <a:ext cx="1531735" cy="45719"/>
            <a:chOff x="4682976" y="1443141"/>
            <a:chExt cx="1531735" cy="45719"/>
          </a:xfrm>
        </p:grpSpPr>
        <p:sp>
          <p:nvSpPr>
            <p:cNvPr id="9" name="矩形 8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540941" y="947546"/>
            <a:ext cx="193250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581651" y="1355713"/>
            <a:ext cx="1531735" cy="45719"/>
            <a:chOff x="8591706" y="1355713"/>
            <a:chExt cx="1531735" cy="45719"/>
          </a:xfrm>
        </p:grpSpPr>
        <p:sp>
          <p:nvSpPr>
            <p:cNvPr id="13" name="矩形 12"/>
            <p:cNvSpPr/>
            <p:nvPr/>
          </p:nvSpPr>
          <p:spPr>
            <a:xfrm>
              <a:off x="8591706" y="1355713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9140295" y="1355713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4540941" y="2887996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VC-A71P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40941" y="3160183"/>
            <a:ext cx="1692295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30X / 12G-SDI,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USB</a:t>
            </a:r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4540941" y="4695558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VC-A61P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40941" y="4960968"/>
            <a:ext cx="2088392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4KP30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35X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</a:t>
            </a:r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4540941" y="6294365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VC-A51P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40941" y="6572136"/>
            <a:ext cx="224106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20X / 3G-SDI,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</a:t>
            </a:r>
          </a:p>
        </p:txBody>
      </p:sp>
      <p:sp>
        <p:nvSpPr>
          <p:cNvPr id="32" name="文字方塊 27"/>
          <p:cNvSpPr txBox="1">
            <a:spLocks noChangeArrowheads="1"/>
          </p:cNvSpPr>
          <p:nvPr/>
        </p:nvSpPr>
        <p:spPr bwMode="auto">
          <a:xfrm>
            <a:off x="738259" y="6294365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VC-TR30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/>
          <p:cNvSpPr txBox="1">
            <a:spLocks noChangeArrowheads="1"/>
          </p:cNvSpPr>
          <p:nvPr/>
        </p:nvSpPr>
        <p:spPr bwMode="auto">
          <a:xfrm>
            <a:off x="738259" y="4695558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VC-TR40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8259" y="4960968"/>
            <a:ext cx="2620654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20X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 USB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738259" y="2887996"/>
            <a:ext cx="14182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VC-TR60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38259" y="3160183"/>
            <a:ext cx="2389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200" spc="-11" dirty="0"/>
              <a:t>4KP60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12X / 3G-SDI, HDMI,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IP, </a:t>
            </a:r>
            <a:r>
              <a:rPr lang="en-US" altLang="zh-TW" sz="1200" spc="-11" dirty="0" smtClean="0"/>
              <a:t>USB</a:t>
            </a:r>
            <a:endParaRPr lang="en-US" altLang="zh-TW" sz="1200" spc="-11" dirty="0"/>
          </a:p>
        </p:txBody>
      </p:sp>
      <p:sp>
        <p:nvSpPr>
          <p:cNvPr id="38" name="矩形 37"/>
          <p:cNvSpPr/>
          <p:nvPr/>
        </p:nvSpPr>
        <p:spPr>
          <a:xfrm>
            <a:off x="738259" y="6572136"/>
            <a:ext cx="2107115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1080P60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12X /</a:t>
            </a:r>
            <a:r>
              <a:rPr lang="zh-TW" altLang="en-US" sz="1200" spc="-11" dirty="0"/>
              <a:t> </a:t>
            </a:r>
            <a:r>
              <a:rPr lang="en-US" altLang="zh-TW" sz="1200" spc="-11" dirty="0"/>
              <a:t>HDMI, USB, IP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38259" y="2705547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38259" y="6122477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7" y="1673619"/>
            <a:ext cx="2633663" cy="1481874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26953"/>
          <a:stretch/>
        </p:blipFill>
        <p:spPr>
          <a:xfrm>
            <a:off x="1787664" y="3714954"/>
            <a:ext cx="1123950" cy="1328968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8" r="26162"/>
          <a:stretch/>
        </p:blipFill>
        <p:spPr>
          <a:xfrm>
            <a:off x="2702062" y="3618178"/>
            <a:ext cx="981075" cy="1149079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27000"/>
          <a:stretch/>
        </p:blipFill>
        <p:spPr>
          <a:xfrm>
            <a:off x="2752083" y="5363392"/>
            <a:ext cx="882519" cy="103736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24961"/>
          <a:stretch/>
        </p:blipFill>
        <p:spPr>
          <a:xfrm>
            <a:off x="1777607" y="5434807"/>
            <a:ext cx="1069615" cy="1156927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25" y="1796416"/>
            <a:ext cx="1928821" cy="1444253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63" y="3558870"/>
            <a:ext cx="1894725" cy="1421394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8" y="5462417"/>
            <a:ext cx="860616" cy="1001225"/>
          </a:xfrm>
          <a:prstGeom prst="rect">
            <a:avLst/>
          </a:prstGeom>
        </p:spPr>
      </p:pic>
      <p:sp>
        <p:nvSpPr>
          <p:cNvPr id="5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726726" y="947546"/>
            <a:ext cx="21749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 Camera</a:t>
            </a:r>
          </a:p>
        </p:txBody>
      </p:sp>
      <p:grpSp>
        <p:nvGrpSpPr>
          <p:cNvPr id="55" name="群組 54"/>
          <p:cNvGrpSpPr/>
          <p:nvPr/>
        </p:nvGrpSpPr>
        <p:grpSpPr>
          <a:xfrm>
            <a:off x="7828417" y="1355713"/>
            <a:ext cx="1531735" cy="45719"/>
            <a:chOff x="1239354" y="1401432"/>
            <a:chExt cx="1531735" cy="45719"/>
          </a:xfrm>
        </p:grpSpPr>
        <p:sp>
          <p:nvSpPr>
            <p:cNvPr id="56" name="矩形 55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8" name="文字方塊 27"/>
          <p:cNvSpPr txBox="1">
            <a:spLocks noChangeArrowheads="1"/>
          </p:cNvSpPr>
          <p:nvPr/>
        </p:nvSpPr>
        <p:spPr bwMode="auto">
          <a:xfrm>
            <a:off x="7959550" y="28446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VC-BC701P</a:t>
            </a:r>
          </a:p>
        </p:txBody>
      </p:sp>
      <p:sp>
        <p:nvSpPr>
          <p:cNvPr id="59" name="矩形 58"/>
          <p:cNvSpPr/>
          <p:nvPr/>
        </p:nvSpPr>
        <p:spPr>
          <a:xfrm>
            <a:off x="7959550" y="3122466"/>
            <a:ext cx="1597104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 / 30X / HDMI, IP</a:t>
            </a:r>
          </a:p>
        </p:txBody>
      </p:sp>
      <p:sp>
        <p:nvSpPr>
          <p:cNvPr id="60" name="文字方塊 27"/>
          <p:cNvSpPr txBox="1">
            <a:spLocks noChangeArrowheads="1"/>
          </p:cNvSpPr>
          <p:nvPr/>
        </p:nvSpPr>
        <p:spPr bwMode="auto">
          <a:xfrm>
            <a:off x="7959550" y="451635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VC-BC601P</a:t>
            </a:r>
          </a:p>
        </p:txBody>
      </p:sp>
      <p:sp>
        <p:nvSpPr>
          <p:cNvPr id="61" name="矩形 60"/>
          <p:cNvSpPr/>
          <p:nvPr/>
        </p:nvSpPr>
        <p:spPr>
          <a:xfrm>
            <a:off x="7959550" y="4794121"/>
            <a:ext cx="224106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1080p30 / 30X / 3G-SDI, HDMI, IP</a:t>
            </a:r>
          </a:p>
        </p:txBody>
      </p:sp>
      <p:sp>
        <p:nvSpPr>
          <p:cNvPr id="62" name="文字方塊 27"/>
          <p:cNvSpPr txBox="1">
            <a:spLocks noChangeArrowheads="1"/>
          </p:cNvSpPr>
          <p:nvPr/>
        </p:nvSpPr>
        <p:spPr bwMode="auto">
          <a:xfrm>
            <a:off x="7959550" y="6296499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VC-BC301P</a:t>
            </a:r>
          </a:p>
        </p:txBody>
      </p:sp>
      <p:sp>
        <p:nvSpPr>
          <p:cNvPr id="63" name="矩形 62"/>
          <p:cNvSpPr/>
          <p:nvPr/>
        </p:nvSpPr>
        <p:spPr>
          <a:xfrm>
            <a:off x="7959550" y="6574270"/>
            <a:ext cx="1914948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4Kp60 / 12X / USB, HDMI, IP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7626684" y="1480608"/>
            <a:ext cx="2372287" cy="1569906"/>
            <a:chOff x="471422" y="1322589"/>
            <a:chExt cx="2372287" cy="1569906"/>
          </a:xfrm>
        </p:grpSpPr>
        <p:pic>
          <p:nvPicPr>
            <p:cNvPr id="65" name="圖片 6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22" y="1322589"/>
              <a:ext cx="1717960" cy="1288114"/>
            </a:xfrm>
            <a:prstGeom prst="rect">
              <a:avLst/>
            </a:prstGeom>
          </p:spPr>
        </p:pic>
        <p:pic>
          <p:nvPicPr>
            <p:cNvPr id="66" name="圖片 6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987" y="1605309"/>
              <a:ext cx="1716722" cy="1287186"/>
            </a:xfrm>
            <a:prstGeom prst="rect">
              <a:avLst/>
            </a:prstGeom>
          </p:spPr>
        </p:pic>
      </p:grpSp>
      <p:grpSp>
        <p:nvGrpSpPr>
          <p:cNvPr id="67" name="群組 66"/>
          <p:cNvGrpSpPr/>
          <p:nvPr/>
        </p:nvGrpSpPr>
        <p:grpSpPr>
          <a:xfrm>
            <a:off x="7629564" y="3242776"/>
            <a:ext cx="2334693" cy="1522642"/>
            <a:chOff x="474302" y="3139621"/>
            <a:chExt cx="2334693" cy="1522642"/>
          </a:xfrm>
        </p:grpSpPr>
        <p:pic>
          <p:nvPicPr>
            <p:cNvPr id="68" name="圖片 6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02" y="3139621"/>
              <a:ext cx="1718875" cy="1288800"/>
            </a:xfrm>
            <a:prstGeom prst="rect">
              <a:avLst/>
            </a:prstGeom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120" y="3373463"/>
              <a:ext cx="1718875" cy="1288800"/>
            </a:xfrm>
            <a:prstGeom prst="rect">
              <a:avLst/>
            </a:prstGeom>
          </p:spPr>
        </p:pic>
      </p:grpSp>
      <p:pic>
        <p:nvPicPr>
          <p:cNvPr id="70" name="圖片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0" y="5123532"/>
            <a:ext cx="2127571" cy="1595678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1" name="矩形 5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7348833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604011" y="809624"/>
            <a:ext cx="3419142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圓角矩形 52"/>
          <p:cNvSpPr/>
          <p:nvPr/>
        </p:nvSpPr>
        <p:spPr>
          <a:xfrm>
            <a:off x="4171432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  <p:sp>
        <p:nvSpPr>
          <p:cNvPr id="7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0828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 Controller</a:t>
            </a:r>
          </a:p>
        </p:txBody>
      </p:sp>
      <p:grpSp>
        <p:nvGrpSpPr>
          <p:cNvPr id="72" name="群組 71"/>
          <p:cNvGrpSpPr/>
          <p:nvPr/>
        </p:nvGrpSpPr>
        <p:grpSpPr>
          <a:xfrm>
            <a:off x="791172" y="1355713"/>
            <a:ext cx="1531735" cy="45719"/>
            <a:chOff x="4682976" y="1443141"/>
            <a:chExt cx="1531735" cy="45719"/>
          </a:xfrm>
        </p:grpSpPr>
        <p:sp>
          <p:nvSpPr>
            <p:cNvPr id="73" name="矩形 72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5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4352491" y="947546"/>
            <a:ext cx="263954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grpSp>
        <p:nvGrpSpPr>
          <p:cNvPr id="76" name="群組 75"/>
          <p:cNvGrpSpPr/>
          <p:nvPr/>
        </p:nvGrpSpPr>
        <p:grpSpPr>
          <a:xfrm>
            <a:off x="4440827" y="1355713"/>
            <a:ext cx="1531735" cy="45719"/>
            <a:chOff x="8591706" y="1355713"/>
            <a:chExt cx="1531735" cy="45719"/>
          </a:xfrm>
        </p:grpSpPr>
        <p:sp>
          <p:nvSpPr>
            <p:cNvPr id="77" name="矩形 76"/>
            <p:cNvSpPr/>
            <p:nvPr/>
          </p:nvSpPr>
          <p:spPr>
            <a:xfrm>
              <a:off x="8591706" y="1355713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9140295" y="1355713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9" name="文字方塊 27"/>
          <p:cNvSpPr txBox="1">
            <a:spLocks noChangeArrowheads="1"/>
          </p:cNvSpPr>
          <p:nvPr/>
        </p:nvSpPr>
        <p:spPr bwMode="auto">
          <a:xfrm>
            <a:off x="791172" y="274154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VS-KB30</a:t>
            </a:r>
          </a:p>
        </p:txBody>
      </p:sp>
      <p:sp>
        <p:nvSpPr>
          <p:cNvPr id="80" name="矩形 79"/>
          <p:cNvSpPr/>
          <p:nvPr/>
        </p:nvSpPr>
        <p:spPr>
          <a:xfrm>
            <a:off x="791172" y="3019311"/>
            <a:ext cx="2259273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IP Camera Controller with Joystick</a:t>
            </a:r>
          </a:p>
        </p:txBody>
      </p:sp>
      <p:sp>
        <p:nvSpPr>
          <p:cNvPr id="81" name="文字方塊 27"/>
          <p:cNvSpPr txBox="1">
            <a:spLocks noChangeArrowheads="1"/>
          </p:cNvSpPr>
          <p:nvPr/>
        </p:nvSpPr>
        <p:spPr bwMode="auto">
          <a:xfrm>
            <a:off x="791172" y="44131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VS-KB21</a:t>
            </a:r>
          </a:p>
        </p:txBody>
      </p:sp>
      <p:sp>
        <p:nvSpPr>
          <p:cNvPr id="82" name="矩形 81"/>
          <p:cNvSpPr/>
          <p:nvPr/>
        </p:nvSpPr>
        <p:spPr>
          <a:xfrm>
            <a:off x="791172" y="4690966"/>
            <a:ext cx="274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 smtClean="0"/>
              <a:t>IP,</a:t>
            </a:r>
            <a:r>
              <a:rPr lang="zh-TW" altLang="en-US" sz="1200" spc="-11" dirty="0" smtClean="0"/>
              <a:t> </a:t>
            </a:r>
            <a:r>
              <a:rPr lang="en-US" altLang="zh-TW" sz="1200" spc="-11" dirty="0" smtClean="0"/>
              <a:t>NDI </a:t>
            </a:r>
            <a:r>
              <a:rPr lang="en-US" altLang="zh-TW" sz="1200" spc="-11" dirty="0"/>
              <a:t>Camera Controller with Joystick / Preview screen</a:t>
            </a:r>
          </a:p>
        </p:txBody>
      </p:sp>
      <p:sp>
        <p:nvSpPr>
          <p:cNvPr id="83" name="文字方塊 27"/>
          <p:cNvSpPr txBox="1">
            <a:spLocks noChangeArrowheads="1"/>
          </p:cNvSpPr>
          <p:nvPr/>
        </p:nvSpPr>
        <p:spPr bwMode="auto">
          <a:xfrm>
            <a:off x="791172" y="6193344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VS-K20</a:t>
            </a:r>
          </a:p>
        </p:txBody>
      </p:sp>
      <p:sp>
        <p:nvSpPr>
          <p:cNvPr id="84" name="矩形 83"/>
          <p:cNvSpPr/>
          <p:nvPr/>
        </p:nvSpPr>
        <p:spPr>
          <a:xfrm>
            <a:off x="791172" y="6471115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RS-232 &amp; RS-422 Camera Controller with Joystick</a:t>
            </a:r>
          </a:p>
        </p:txBody>
      </p:sp>
      <p:sp>
        <p:nvSpPr>
          <p:cNvPr id="85" name="文字方塊 27"/>
          <p:cNvSpPr txBox="1">
            <a:spLocks noChangeArrowheads="1"/>
          </p:cNvSpPr>
          <p:nvPr/>
        </p:nvSpPr>
        <p:spPr bwMode="auto">
          <a:xfrm>
            <a:off x="4352491" y="615136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DC193</a:t>
            </a:r>
          </a:p>
        </p:txBody>
      </p:sp>
      <p:sp>
        <p:nvSpPr>
          <p:cNvPr id="86" name="矩形 85"/>
          <p:cNvSpPr/>
          <p:nvPr/>
        </p:nvSpPr>
        <p:spPr>
          <a:xfrm>
            <a:off x="4352491" y="6429136"/>
            <a:ext cx="2305246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Portable, 1080P / 10x / HDMI, USB</a:t>
            </a:r>
          </a:p>
        </p:txBody>
      </p:sp>
      <p:sp>
        <p:nvSpPr>
          <p:cNvPr id="87" name="文字方塊 27"/>
          <p:cNvSpPr txBox="1">
            <a:spLocks noChangeArrowheads="1"/>
          </p:cNvSpPr>
          <p:nvPr/>
        </p:nvSpPr>
        <p:spPr bwMode="auto">
          <a:xfrm>
            <a:off x="4352491" y="2719787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PS753</a:t>
            </a:r>
          </a:p>
        </p:txBody>
      </p:sp>
      <p:sp>
        <p:nvSpPr>
          <p:cNvPr id="88" name="矩形 87"/>
          <p:cNvSpPr/>
          <p:nvPr/>
        </p:nvSpPr>
        <p:spPr>
          <a:xfrm>
            <a:off x="4352491" y="2997558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Desktop, 4K / 300x / HDMI, USB, VGA, IP</a:t>
            </a:r>
          </a:p>
        </p:txBody>
      </p:sp>
      <p:sp>
        <p:nvSpPr>
          <p:cNvPr id="89" name="文字方塊 27"/>
          <p:cNvSpPr txBox="1">
            <a:spLocks noChangeArrowheads="1"/>
          </p:cNvSpPr>
          <p:nvPr/>
        </p:nvSpPr>
        <p:spPr bwMode="auto">
          <a:xfrm>
            <a:off x="4352491" y="4359511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CL511</a:t>
            </a:r>
          </a:p>
        </p:txBody>
      </p:sp>
      <p:sp>
        <p:nvSpPr>
          <p:cNvPr id="90" name="矩形 89"/>
          <p:cNvSpPr/>
          <p:nvPr/>
        </p:nvSpPr>
        <p:spPr>
          <a:xfrm>
            <a:off x="4352491" y="4637282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Ceiling, 4K / 300x / HDMI, USB, VGA, IP</a:t>
            </a:r>
          </a:p>
        </p:txBody>
      </p:sp>
      <p:pic>
        <p:nvPicPr>
          <p:cNvPr id="91" name="圖片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20" y="1758836"/>
            <a:ext cx="1491165" cy="863141"/>
          </a:xfrm>
          <a:prstGeom prst="rect">
            <a:avLst/>
          </a:prstGeom>
        </p:spPr>
      </p:pic>
      <p:pic>
        <p:nvPicPr>
          <p:cNvPr id="92" name="圖片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67" y="3330113"/>
            <a:ext cx="1776427" cy="1332150"/>
          </a:xfrm>
          <a:prstGeom prst="rect">
            <a:avLst/>
          </a:prstGeom>
        </p:spPr>
      </p:pic>
      <p:pic>
        <p:nvPicPr>
          <p:cNvPr id="93" name="圖片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" y="4989138"/>
            <a:ext cx="1776427" cy="1308062"/>
          </a:xfrm>
          <a:prstGeom prst="rect">
            <a:avLst/>
          </a:prstGeom>
        </p:spPr>
      </p:pic>
      <p:pic>
        <p:nvPicPr>
          <p:cNvPr id="94" name="圖片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55" y="5004430"/>
            <a:ext cx="1267349" cy="1110051"/>
          </a:xfrm>
          <a:prstGeom prst="rect">
            <a:avLst/>
          </a:prstGeom>
        </p:spPr>
      </p:pic>
      <p:pic>
        <p:nvPicPr>
          <p:cNvPr id="95" name="圖片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29" y="1489290"/>
            <a:ext cx="2526411" cy="1421527"/>
          </a:xfrm>
          <a:prstGeom prst="rect">
            <a:avLst/>
          </a:prstGeom>
        </p:spPr>
      </p:pic>
      <p:pic>
        <p:nvPicPr>
          <p:cNvPr id="96" name="圖片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16" y="3413168"/>
            <a:ext cx="1792686" cy="1344647"/>
          </a:xfrm>
          <a:prstGeom prst="rect">
            <a:avLst/>
          </a:prstGeom>
        </p:spPr>
      </p:pic>
      <p:sp>
        <p:nvSpPr>
          <p:cNvPr id="9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626001" y="1019492"/>
            <a:ext cx="2556224" cy="3509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2000"/>
              </a:lnSpc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</a:t>
            </a:r>
            <a:r>
              <a:rPr lang="en-US" sz="20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Processor</a:t>
            </a:r>
            <a:endParaRPr lang="en-US" sz="20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98" name="群組 97"/>
          <p:cNvGrpSpPr/>
          <p:nvPr/>
        </p:nvGrpSpPr>
        <p:grpSpPr>
          <a:xfrm>
            <a:off x="7691117" y="1355713"/>
            <a:ext cx="1531735" cy="45719"/>
            <a:chOff x="1239354" y="1401432"/>
            <a:chExt cx="1531735" cy="45719"/>
          </a:xfrm>
        </p:grpSpPr>
        <p:sp>
          <p:nvSpPr>
            <p:cNvPr id="99" name="矩形 98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1" name="文字方塊 27"/>
          <p:cNvSpPr txBox="1">
            <a:spLocks noChangeArrowheads="1"/>
          </p:cNvSpPr>
          <p:nvPr/>
        </p:nvSpPr>
        <p:spPr bwMode="auto">
          <a:xfrm>
            <a:off x="7589426" y="2741540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LC300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7589426" y="3019311"/>
            <a:ext cx="243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4-CH / 4K Recording &amp; Streaming / HDMI</a:t>
            </a:r>
            <a:r>
              <a:rPr lang="en-US" altLang="zh-TW" sz="1200" spc="-11" dirty="0" smtClean="0"/>
              <a:t>, SDI, IP, XLR </a:t>
            </a:r>
            <a:r>
              <a:rPr lang="en-US" altLang="zh-TW" sz="1200" spc="-11" dirty="0"/>
              <a:t>Inputs</a:t>
            </a:r>
          </a:p>
        </p:txBody>
      </p:sp>
      <p:sp>
        <p:nvSpPr>
          <p:cNvPr id="103" name="文字方塊 27"/>
          <p:cNvSpPr txBox="1">
            <a:spLocks noChangeArrowheads="1"/>
          </p:cNvSpPr>
          <p:nvPr/>
        </p:nvSpPr>
        <p:spPr bwMode="auto">
          <a:xfrm>
            <a:off x="7589426" y="4413195"/>
            <a:ext cx="1710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LC200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589427" y="4690966"/>
            <a:ext cx="2434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4-CH / HD Recording &amp; Streaming </a:t>
            </a:r>
            <a:r>
              <a:rPr lang="en-US" altLang="zh-TW" sz="1200" spc="-11" dirty="0" smtClean="0"/>
              <a:t>/ HDMI</a:t>
            </a:r>
            <a:r>
              <a:rPr lang="en-US" altLang="zh-TW" sz="1200" spc="-11" dirty="0"/>
              <a:t>, IP Inputs</a:t>
            </a:r>
          </a:p>
        </p:txBody>
      </p:sp>
      <p:sp>
        <p:nvSpPr>
          <p:cNvPr id="105" name="文字方塊 27"/>
          <p:cNvSpPr txBox="1">
            <a:spLocks noChangeArrowheads="1"/>
          </p:cNvSpPr>
          <p:nvPr/>
        </p:nvSpPr>
        <p:spPr bwMode="auto">
          <a:xfrm>
            <a:off x="7589426" y="6193344"/>
            <a:ext cx="16334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LC100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7589426" y="6471115"/>
            <a:ext cx="243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2-CH / HD Recording &amp; Streaming </a:t>
            </a:r>
            <a:r>
              <a:rPr lang="en-US" altLang="zh-TW" sz="1200" spc="-11" dirty="0" smtClean="0"/>
              <a:t>/ HDMI, SDI, IP, XLR </a:t>
            </a:r>
            <a:r>
              <a:rPr lang="en-US" altLang="zh-TW" sz="1200" spc="-11" dirty="0"/>
              <a:t>Inputs</a:t>
            </a: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591706" y="2593363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08" name="圖片 10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27" y="1577715"/>
            <a:ext cx="1788594" cy="1342111"/>
          </a:xfrm>
          <a:prstGeom prst="rect">
            <a:avLst/>
          </a:prstGeom>
        </p:spPr>
      </p:pic>
      <p:pic>
        <p:nvPicPr>
          <p:cNvPr id="109" name="圖片 10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93" y="3356648"/>
            <a:ext cx="2038758" cy="1529254"/>
          </a:xfrm>
          <a:prstGeom prst="rect">
            <a:avLst/>
          </a:prstGeom>
        </p:spPr>
      </p:pic>
      <p:pic>
        <p:nvPicPr>
          <p:cNvPr id="110" name="圖片 10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425" y="5278478"/>
            <a:ext cx="1848309" cy="13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/>
          <p:cNvGrpSpPr/>
          <p:nvPr/>
        </p:nvGrpSpPr>
        <p:grpSpPr>
          <a:xfrm>
            <a:off x="0" y="3175"/>
            <a:ext cx="10691813" cy="7578707"/>
            <a:chOff x="0" y="-30175"/>
            <a:chExt cx="10691813" cy="7578707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2" name="矩形 41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圓角矩形 26"/>
          <p:cNvSpPr/>
          <p:nvPr/>
        </p:nvSpPr>
        <p:spPr>
          <a:xfrm>
            <a:off x="7042860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604011" y="809624"/>
            <a:ext cx="3071005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圓角矩形 34"/>
          <p:cNvSpPr/>
          <p:nvPr/>
        </p:nvSpPr>
        <p:spPr>
          <a:xfrm>
            <a:off x="3865459" y="809624"/>
            <a:ext cx="3009900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59" y="1408327"/>
            <a:ext cx="2625510" cy="1477287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836941" y="1355713"/>
            <a:ext cx="1531735" cy="45719"/>
            <a:chOff x="4682976" y="1443141"/>
            <a:chExt cx="1531735" cy="45719"/>
          </a:xfrm>
        </p:grpSpPr>
        <p:sp>
          <p:nvSpPr>
            <p:cNvPr id="10" name="矩形 9"/>
            <p:cNvSpPr/>
            <p:nvPr/>
          </p:nvSpPr>
          <p:spPr>
            <a:xfrm>
              <a:off x="4682976" y="1443141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231565" y="1443141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7"/>
          <p:cNvSpPr txBox="1">
            <a:spLocks noChangeArrowheads="1"/>
          </p:cNvSpPr>
          <p:nvPr/>
        </p:nvSpPr>
        <p:spPr bwMode="auto">
          <a:xfrm>
            <a:off x="752227" y="6266447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OIP-D40E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2227" y="6546398"/>
            <a:ext cx="15031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1080p60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1" name="文字方塊 27"/>
          <p:cNvSpPr txBox="1">
            <a:spLocks noChangeArrowheads="1"/>
          </p:cNvSpPr>
          <p:nvPr/>
        </p:nvSpPr>
        <p:spPr bwMode="auto">
          <a:xfrm>
            <a:off x="744438" y="4400373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44438" y="4678144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4K30 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3" name="文字方塊 27"/>
          <p:cNvSpPr txBox="1">
            <a:spLocks noChangeArrowheads="1"/>
          </p:cNvSpPr>
          <p:nvPr/>
        </p:nvSpPr>
        <p:spPr bwMode="auto">
          <a:xfrm>
            <a:off x="769699" y="2772801"/>
            <a:ext cx="28550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OIP-N40E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9700" y="3050572"/>
            <a:ext cx="3253453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NDI 1080p60 </a:t>
            </a:r>
            <a:r>
              <a:rPr lang="en-US" altLang="zh-TW" sz="1200" spc="-11" dirty="0" smtClean="0"/>
              <a:t>Encoder</a:t>
            </a:r>
            <a:endParaRPr lang="en-US" altLang="zh-TW" sz="1200" spc="-11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769698" y="2585183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7" name="文字方塊 27"/>
          <p:cNvSpPr txBox="1">
            <a:spLocks noChangeArrowheads="1"/>
          </p:cNvSpPr>
          <p:nvPr/>
        </p:nvSpPr>
        <p:spPr bwMode="auto">
          <a:xfrm>
            <a:off x="7535799" y="2717048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OIP-D50C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535799" y="3054180"/>
            <a:ext cx="796628" cy="248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Controller</a:t>
            </a:r>
          </a:p>
        </p:txBody>
      </p:sp>
      <p:sp>
        <p:nvSpPr>
          <p:cNvPr id="43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0828" y="947546"/>
            <a:ext cx="331379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0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sp>
        <p:nvSpPr>
          <p:cNvPr id="44" name="文字方塊 27"/>
          <p:cNvSpPr txBox="1">
            <a:spLocks noChangeArrowheads="1"/>
          </p:cNvSpPr>
          <p:nvPr/>
        </p:nvSpPr>
        <p:spPr bwMode="auto">
          <a:xfrm>
            <a:off x="4126393" y="2766146"/>
            <a:ext cx="24923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OIP-N60D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26394" y="3043917"/>
            <a:ext cx="2552067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 smtClean="0"/>
              <a:t>4K60 </a:t>
            </a:r>
            <a:r>
              <a:rPr lang="en-US" altLang="zh-TW" sz="1200" spc="-11" dirty="0"/>
              <a:t>Decoder 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4126392" y="2578528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71" y="1556063"/>
            <a:ext cx="1749569" cy="131256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88" y="1584372"/>
            <a:ext cx="1960098" cy="1307359"/>
          </a:xfrm>
          <a:prstGeom prst="rect">
            <a:avLst/>
          </a:prstGeom>
        </p:spPr>
      </p:pic>
      <p:sp>
        <p:nvSpPr>
          <p:cNvPr id="39" name="文字方塊 27"/>
          <p:cNvSpPr txBox="1">
            <a:spLocks noChangeArrowheads="1"/>
          </p:cNvSpPr>
          <p:nvPr/>
        </p:nvSpPr>
        <p:spPr bwMode="auto">
          <a:xfrm>
            <a:off x="4126392" y="4359898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OIP-D50D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126392" y="4666244"/>
            <a:ext cx="2740781" cy="24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4K30  </a:t>
            </a:r>
            <a:r>
              <a:rPr lang="en-US" altLang="zh-TW" sz="1200" spc="-11" dirty="0" smtClean="0"/>
              <a:t>Decoder</a:t>
            </a:r>
            <a:endParaRPr lang="en-US" altLang="zh-TW" sz="1200" spc="-11" dirty="0"/>
          </a:p>
        </p:txBody>
      </p:sp>
      <p:sp>
        <p:nvSpPr>
          <p:cNvPr id="51" name="文字方塊 27"/>
          <p:cNvSpPr txBox="1">
            <a:spLocks noChangeArrowheads="1"/>
          </p:cNvSpPr>
          <p:nvPr/>
        </p:nvSpPr>
        <p:spPr bwMode="auto">
          <a:xfrm>
            <a:off x="4134181" y="6266447"/>
            <a:ext cx="2350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TW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OIP-D40D</a:t>
            </a:r>
            <a:endParaRPr lang="en-US" altLang="zh-TW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134181" y="6544218"/>
            <a:ext cx="14852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200" spc="-11" dirty="0"/>
              <a:t>1G 1080p60 </a:t>
            </a:r>
            <a:r>
              <a:rPr lang="en-US" altLang="zh-TW" sz="1200" spc="-11" dirty="0" smtClean="0"/>
              <a:t>Decoder</a:t>
            </a:r>
            <a:endParaRPr lang="en-US" altLang="zh-TW" sz="1200" spc="-1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40" y="2909901"/>
            <a:ext cx="1955340" cy="19553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28" y="2974879"/>
            <a:ext cx="1830763" cy="18307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7" y="4685595"/>
            <a:ext cx="3939621" cy="22166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47" y="5002368"/>
            <a:ext cx="1696914" cy="1696914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群組 67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70" name="矩形 69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7" name="圓角矩形 66"/>
          <p:cNvSpPr/>
          <p:nvPr/>
        </p:nvSpPr>
        <p:spPr>
          <a:xfrm>
            <a:off x="365976" y="800479"/>
            <a:ext cx="6684203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圓角矩形 71"/>
          <p:cNvSpPr/>
          <p:nvPr/>
        </p:nvSpPr>
        <p:spPr>
          <a:xfrm>
            <a:off x="7171499" y="800479"/>
            <a:ext cx="3187234" cy="6327775"/>
          </a:xfrm>
          <a:prstGeom prst="roundRect">
            <a:avLst>
              <a:gd name="adj" fmla="val 5697"/>
            </a:avLst>
          </a:prstGeom>
          <a:solidFill>
            <a:schemeClr val="accent1">
              <a:lumMod val="20000"/>
              <a:lumOff val="8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13" y="1570038"/>
            <a:ext cx="2245037" cy="10029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79" y="1899263"/>
            <a:ext cx="2397403" cy="410495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759710" y="2821274"/>
            <a:ext cx="1445017" cy="902994"/>
            <a:chOff x="7198428" y="1163736"/>
            <a:chExt cx="2249539" cy="1405741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sp>
        <p:nvSpPr>
          <p:cNvPr id="17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84785" y="3795832"/>
            <a:ext cx="151270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Camera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540789" y="4297170"/>
            <a:ext cx="1531735" cy="45719"/>
            <a:chOff x="553758" y="4335095"/>
            <a:chExt cx="1531735" cy="45719"/>
          </a:xfrm>
        </p:grpSpPr>
        <p:sp>
          <p:nvSpPr>
            <p:cNvPr id="19" name="矩形 18"/>
            <p:cNvSpPr/>
            <p:nvPr/>
          </p:nvSpPr>
          <p:spPr>
            <a:xfrm>
              <a:off x="553758" y="4335095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02347" y="433509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DCD05D9-7726-4911-8B9E-C20E399DF10D}"/>
              </a:ext>
            </a:extLst>
          </p:cNvPr>
          <p:cNvSpPr txBox="1"/>
          <p:nvPr/>
        </p:nvSpPr>
        <p:spPr>
          <a:xfrm>
            <a:off x="456075" y="5218412"/>
            <a:ext cx="178562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VC-TR40N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20X 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SDI, USB, IP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B1105DF-8363-4C20-9329-5DE4C1C5E9AB}"/>
              </a:ext>
            </a:extLst>
          </p:cNvPr>
          <p:cNvSpPr txBox="1"/>
          <p:nvPr/>
        </p:nvSpPr>
        <p:spPr>
          <a:xfrm>
            <a:off x="456075" y="4566630"/>
            <a:ext cx="178562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VC-TR61N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25X / 3G-SDI, 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IP, USB</a:t>
            </a:r>
          </a:p>
        </p:txBody>
      </p:sp>
      <p:sp>
        <p:nvSpPr>
          <p:cNvPr id="3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3938105" y="4017463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70" y="2685320"/>
            <a:ext cx="1797889" cy="1348585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5274529" y="4297670"/>
            <a:ext cx="1531735" cy="45719"/>
            <a:chOff x="6098246" y="4232555"/>
            <a:chExt cx="1531735" cy="45719"/>
          </a:xfrm>
        </p:grpSpPr>
        <p:sp>
          <p:nvSpPr>
            <p:cNvPr id="37" name="矩形 36"/>
            <p:cNvSpPr/>
            <p:nvPr/>
          </p:nvSpPr>
          <p:spPr>
            <a:xfrm>
              <a:off x="6098246" y="4232555"/>
              <a:ext cx="548589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646835" y="423255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4593112"/>
            <a:ext cx="15959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LC300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4-CH / 4K Recording &amp; Streaming /HDMI,3G-SDI,IP,XLR Inputs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1C69F8D-29EA-46FA-A24D-492FD18FE354}"/>
              </a:ext>
            </a:extLst>
          </p:cNvPr>
          <p:cNvSpPr txBox="1"/>
          <p:nvPr/>
        </p:nvSpPr>
        <p:spPr>
          <a:xfrm>
            <a:off x="7334413" y="4513287"/>
            <a:ext cx="2679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OIP-N60D</a:t>
            </a:r>
            <a:r>
              <a:rPr lang="zh-TW" altLang="en-US" sz="2000" b="1" spc="-11" dirty="0">
                <a:latin typeface="Calibri" panose="020F0502020204030204"/>
              </a:rPr>
              <a:t> </a:t>
            </a:r>
            <a:r>
              <a:rPr lang="en-US" altLang="zh-TW" sz="2000" b="1" spc="-11" dirty="0">
                <a:latin typeface="Calibri" panose="020F0502020204030204"/>
              </a:rPr>
              <a:t>Dante AV-H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4K60 Decoder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7435544" y="5972430"/>
            <a:ext cx="1531735" cy="45719"/>
            <a:chOff x="10551545" y="5339235"/>
            <a:chExt cx="1531735" cy="45719"/>
          </a:xfrm>
        </p:grpSpPr>
        <p:sp>
          <p:nvSpPr>
            <p:cNvPr id="46" name="矩形 45"/>
            <p:cNvSpPr/>
            <p:nvPr/>
          </p:nvSpPr>
          <p:spPr>
            <a:xfrm>
              <a:off x="10551545" y="5339235"/>
              <a:ext cx="548589" cy="457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1100134" y="5339235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8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88218" y="5415272"/>
            <a:ext cx="217497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Auto</a:t>
            </a:r>
            <a:r>
              <a:rPr lang="en-US" altLang="zh-TW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</a:t>
            </a: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Tracking </a:t>
            </a:r>
          </a:p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</a:p>
        </p:txBody>
      </p:sp>
      <p:sp>
        <p:nvSpPr>
          <p:cNvPr id="4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7366148" y="3908595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 over IP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7399175" y="4276900"/>
            <a:ext cx="1531735" cy="45719"/>
            <a:chOff x="10175358" y="2957678"/>
            <a:chExt cx="1531735" cy="45719"/>
          </a:xfrm>
        </p:grpSpPr>
        <p:sp>
          <p:nvSpPr>
            <p:cNvPr id="51" name="矩形 50"/>
            <p:cNvSpPr/>
            <p:nvPr/>
          </p:nvSpPr>
          <p:spPr>
            <a:xfrm>
              <a:off x="10175358" y="2957678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0723947" y="2957678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B9F2C12E-E1AE-430C-86BE-88F773364EB0}"/>
              </a:ext>
            </a:extLst>
          </p:cNvPr>
          <p:cNvSpPr txBox="1"/>
          <p:nvPr/>
        </p:nvSpPr>
        <p:spPr>
          <a:xfrm>
            <a:off x="7370048" y="6158456"/>
            <a:ext cx="2424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VC-TR60 Dante AV-H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12X / 3G-SDI, 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IP, USB</a:t>
            </a:r>
          </a:p>
        </p:txBody>
      </p:sp>
      <p:sp>
        <p:nvSpPr>
          <p:cNvPr id="54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5193589" y="3964367"/>
            <a:ext cx="200046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Media Processor</a:t>
            </a:r>
          </a:p>
        </p:txBody>
      </p:sp>
      <p:sp>
        <p:nvSpPr>
          <p:cNvPr id="21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2304341" y="4011412"/>
            <a:ext cx="12943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PTZ  Camera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2238644" y="4303644"/>
            <a:ext cx="1531735" cy="45719"/>
            <a:chOff x="2462570" y="4289376"/>
            <a:chExt cx="1531735" cy="45719"/>
          </a:xfrm>
        </p:grpSpPr>
        <p:sp>
          <p:nvSpPr>
            <p:cNvPr id="23" name="矩形 22"/>
            <p:cNvSpPr/>
            <p:nvPr/>
          </p:nvSpPr>
          <p:spPr>
            <a:xfrm>
              <a:off x="2462570" y="4289376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011159" y="4289376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F006EA3-2A99-4CC0-89DF-F6A0BFADF7A8}"/>
              </a:ext>
            </a:extLst>
          </p:cNvPr>
          <p:cNvSpPr txBox="1"/>
          <p:nvPr/>
        </p:nvSpPr>
        <p:spPr>
          <a:xfrm>
            <a:off x="2197934" y="4589005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VC-A71P-HN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30X / 12G-SDI,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/>
              <a:t>NDI|HX3,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NDI|HB,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USB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10EDDBE-6AE8-4484-B2E3-A60A9A796540}"/>
              </a:ext>
            </a:extLst>
          </p:cNvPr>
          <p:cNvSpPr txBox="1"/>
          <p:nvPr/>
        </p:nvSpPr>
        <p:spPr>
          <a:xfrm>
            <a:off x="2197934" y="5240787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VC-A71SN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30X / 12G-SDI,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NDI|HX3, USB</a:t>
            </a:r>
          </a:p>
        </p:txBody>
      </p:sp>
      <p:pic>
        <p:nvPicPr>
          <p:cNvPr id="29" name="Picture 16" descr="https://www.mylumens.com/images/pdt2/020220923173418103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24398"/>
          <a:stretch/>
        </p:blipFill>
        <p:spPr bwMode="auto">
          <a:xfrm>
            <a:off x="2579637" y="2537730"/>
            <a:ext cx="888892" cy="13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210EDDBE-6AE8-4484-B2E3-A60A9A796540}"/>
              </a:ext>
            </a:extLst>
          </p:cNvPr>
          <p:cNvSpPr txBox="1"/>
          <p:nvPr/>
        </p:nvSpPr>
        <p:spPr>
          <a:xfrm>
            <a:off x="2197934" y="5855134"/>
            <a:ext cx="1785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VC-A51PN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1080P60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/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20X / 3G-SDI,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HDMI,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NDI|HX, USB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5220051"/>
            <a:ext cx="181893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LC300S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4-CH / 4K Recording &amp; Streaming /HDMI</a:t>
            </a:r>
            <a:r>
              <a:rPr lang="en-US" altLang="zh-TW" sz="800" spc="-11" dirty="0" smtClean="0">
                <a:latin typeface="Calibri" panose="020F0502020204030204"/>
                <a:ea typeface="新細明體" panose="02020500000000000000" pitchFamily="18" charset="-120"/>
              </a:rPr>
              <a:t>, 12G-SDI, 3G-SDI, IP, XLR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Inputs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9717508-35EA-426E-98B2-23912F881F4B}"/>
              </a:ext>
            </a:extLst>
          </p:cNvPr>
          <p:cNvSpPr txBox="1"/>
          <p:nvPr/>
        </p:nvSpPr>
        <p:spPr>
          <a:xfrm>
            <a:off x="5231245" y="5859241"/>
            <a:ext cx="15959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LC100N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2-CH / HD Recording &amp; Streaming </a:t>
            </a:r>
            <a:r>
              <a:rPr lang="en-US" altLang="zh-TW" sz="800" spc="-11" dirty="0" smtClean="0">
                <a:latin typeface="Calibri" panose="020F0502020204030204"/>
                <a:ea typeface="新細明體" panose="02020500000000000000" pitchFamily="18" charset="-120"/>
              </a:rPr>
              <a:t>/ HDMI, SDI, IP, XLR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Inputs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5944665" y="4520171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6064075" y="5204500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D8D2258-0B2E-41FC-83C6-FFB2F24AB6C6}"/>
              </a:ext>
            </a:extLst>
          </p:cNvPr>
          <p:cNvSpPr txBox="1"/>
          <p:nvPr/>
        </p:nvSpPr>
        <p:spPr>
          <a:xfrm>
            <a:off x="1544588" y="4503272"/>
            <a:ext cx="64800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1800" b="1" spc="-11" dirty="0">
                <a:solidFill>
                  <a:srgbClr val="FF0000"/>
                </a:solidFill>
                <a:latin typeface="Calibri" panose="020F0502020204030204"/>
              </a:rPr>
              <a:t>New!</a:t>
            </a:r>
            <a:endParaRPr lang="en-US" altLang="zh-TW" sz="700" spc="-11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968809" y="4303645"/>
            <a:ext cx="1097178" cy="45722"/>
            <a:chOff x="4296936" y="4277944"/>
            <a:chExt cx="1097178" cy="45722"/>
          </a:xfrm>
        </p:grpSpPr>
        <p:sp>
          <p:nvSpPr>
            <p:cNvPr id="33" name="矩形 32"/>
            <p:cNvSpPr/>
            <p:nvPr/>
          </p:nvSpPr>
          <p:spPr>
            <a:xfrm>
              <a:off x="4296936" y="4277946"/>
              <a:ext cx="548589" cy="4571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845525" y="4277944"/>
              <a:ext cx="548589" cy="457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2BA1DC0-1DCF-43A2-A993-8DEAFE61FC37}"/>
              </a:ext>
            </a:extLst>
          </p:cNvPr>
          <p:cNvSpPr txBox="1"/>
          <p:nvPr/>
        </p:nvSpPr>
        <p:spPr>
          <a:xfrm>
            <a:off x="3883612" y="4595908"/>
            <a:ext cx="1233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OIP-N60D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4K60 Decoder</a:t>
            </a:r>
            <a:r>
              <a:rPr lang="zh-TW" altLang="en-US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 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2BA1DC0-1DCF-43A2-A993-8DEAFE61FC37}"/>
              </a:ext>
            </a:extLst>
          </p:cNvPr>
          <p:cNvSpPr txBox="1"/>
          <p:nvPr/>
        </p:nvSpPr>
        <p:spPr>
          <a:xfrm>
            <a:off x="3883612" y="5226349"/>
            <a:ext cx="1233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63">
              <a:lnSpc>
                <a:spcPts val="1200"/>
              </a:lnSpc>
            </a:pPr>
            <a:r>
              <a:rPr lang="en-US" altLang="zh-TW" sz="2000" b="1" spc="-11" dirty="0">
                <a:latin typeface="Calibri" panose="020F0502020204030204"/>
              </a:rPr>
              <a:t>OIP-N40E</a:t>
            </a:r>
          </a:p>
          <a:p>
            <a:pPr defTabSz="685663">
              <a:lnSpc>
                <a:spcPts val="1200"/>
              </a:lnSpc>
            </a:pPr>
            <a:r>
              <a:rPr lang="en-US" altLang="zh-TW" sz="800" spc="-11" dirty="0">
                <a:latin typeface="Calibri" panose="020F0502020204030204"/>
                <a:ea typeface="新細明體" panose="02020500000000000000" pitchFamily="18" charset="-120"/>
              </a:rPr>
              <a:t>1080p Encoder </a:t>
            </a:r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533" y="2669338"/>
            <a:ext cx="1230291" cy="1230291"/>
          </a:xfrm>
          <a:prstGeom prst="rect">
            <a:avLst/>
          </a:prstGeom>
        </p:spPr>
      </p:pic>
      <p:grpSp>
        <p:nvGrpSpPr>
          <p:cNvPr id="63" name="群組 62"/>
          <p:cNvGrpSpPr/>
          <p:nvPr/>
        </p:nvGrpSpPr>
        <p:grpSpPr>
          <a:xfrm>
            <a:off x="8732656" y="5104632"/>
            <a:ext cx="1234526" cy="771458"/>
            <a:chOff x="7198428" y="1163736"/>
            <a:chExt cx="2249539" cy="1405741"/>
          </a:xfrm>
        </p:grpSpPr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6" t="9947" r="28923" b="16190"/>
            <a:stretch/>
          </p:blipFill>
          <p:spPr>
            <a:xfrm>
              <a:off x="7198428" y="1292346"/>
              <a:ext cx="1350319" cy="1277131"/>
            </a:xfrm>
            <a:prstGeom prst="rect">
              <a:avLst/>
            </a:prstGeom>
          </p:spPr>
        </p:pic>
        <p:pic>
          <p:nvPicPr>
            <p:cNvPr id="65" name="圖片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3" t="12222" r="26712" b="9445"/>
            <a:stretch/>
          </p:blipFill>
          <p:spPr>
            <a:xfrm>
              <a:off x="8304086" y="1163736"/>
              <a:ext cx="1143881" cy="1071676"/>
            </a:xfrm>
            <a:prstGeom prst="rect">
              <a:avLst/>
            </a:prstGeom>
          </p:spPr>
        </p:pic>
      </p:grpSp>
      <p:pic>
        <p:nvPicPr>
          <p:cNvPr id="66" name="圖片 6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016" y="2781121"/>
            <a:ext cx="1230291" cy="1230291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Software for Management Tool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FB2D8A4-00A5-48FC-874F-FB40ED518857}"/>
              </a:ext>
            </a:extLst>
          </p:cNvPr>
          <p:cNvGrpSpPr/>
          <p:nvPr/>
        </p:nvGrpSpPr>
        <p:grpSpPr>
          <a:xfrm>
            <a:off x="4327000" y="1826308"/>
            <a:ext cx="1623988" cy="1250237"/>
            <a:chOff x="6815254" y="3456701"/>
            <a:chExt cx="1932225" cy="148753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AC7A94B-CB4D-4ECB-AD1E-257570E6B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517" y="3456701"/>
              <a:ext cx="1820962" cy="1365722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9D07D3D-C2AB-4A25-AA3F-53A874CDA09C}"/>
                </a:ext>
              </a:extLst>
            </p:cNvPr>
            <p:cNvSpPr/>
            <p:nvPr/>
          </p:nvSpPr>
          <p:spPr>
            <a:xfrm>
              <a:off x="6815254" y="4578043"/>
              <a:ext cx="1932225" cy="36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Companion module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D4987423-69D5-47FB-9A60-7D80E37B2F5C}"/>
              </a:ext>
            </a:extLst>
          </p:cNvPr>
          <p:cNvGrpSpPr/>
          <p:nvPr/>
        </p:nvGrpSpPr>
        <p:grpSpPr>
          <a:xfrm>
            <a:off x="7250600" y="1932158"/>
            <a:ext cx="1815740" cy="1379864"/>
            <a:chOff x="5159893" y="3679392"/>
            <a:chExt cx="2160372" cy="164176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3240BEE-5E73-4845-AAC2-2ED0DCBE26F5}"/>
                </a:ext>
              </a:extLst>
            </p:cNvPr>
            <p:cNvSpPr/>
            <p:nvPr/>
          </p:nvSpPr>
          <p:spPr>
            <a:xfrm>
              <a:off x="5159893" y="4698630"/>
              <a:ext cx="2160372" cy="622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OBS Plug-in and </a:t>
              </a:r>
              <a:r>
                <a:rPr kumimoji="0" lang="en-US" altLang="zh-TW" sz="1400" b="1" i="0" u="none" strike="noStrike" kern="1200" cap="none" spc="-11" normalizeH="0" baseline="0" noProof="0" dirty="0" err="1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Dockable</a:t>
              </a: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Controller 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455AF3D-AE60-4455-A6D1-F4F4405E6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003" y="3679392"/>
              <a:ext cx="1655878" cy="1241908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1CC093B-0229-442B-97C2-978B183C2369}"/>
              </a:ext>
            </a:extLst>
          </p:cNvPr>
          <p:cNvGrpSpPr/>
          <p:nvPr/>
        </p:nvGrpSpPr>
        <p:grpSpPr>
          <a:xfrm>
            <a:off x="1578810" y="1785649"/>
            <a:ext cx="1826832" cy="1538564"/>
            <a:chOff x="6726131" y="1921631"/>
            <a:chExt cx="1106637" cy="93201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F7CB2E65-F251-4F4C-8D7C-E902A5853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573" y="1921631"/>
              <a:ext cx="580215" cy="58021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CD9C665-4250-4D71-B214-4F55134B1367}"/>
                </a:ext>
              </a:extLst>
            </p:cNvPr>
            <p:cNvSpPr/>
            <p:nvPr/>
          </p:nvSpPr>
          <p:spPr>
            <a:xfrm>
              <a:off x="6726131" y="2536695"/>
              <a:ext cx="1106637" cy="31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Deployment Tool 2.0</a:t>
              </a:r>
            </a:p>
            <a:p>
              <a:pPr algn="ctr" defTabSz="685663"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(2023-July)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" name="文字方塊 28"/>
          <p:cNvSpPr txBox="1">
            <a:spLocks noChangeArrowheads="1"/>
          </p:cNvSpPr>
          <p:nvPr/>
        </p:nvSpPr>
        <p:spPr bwMode="auto">
          <a:xfrm>
            <a:off x="1373283" y="3439338"/>
            <a:ext cx="2237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Manage multiple media processors and IP cameras over your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network.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文字方塊 28"/>
          <p:cNvSpPr txBox="1">
            <a:spLocks noChangeArrowheads="1"/>
          </p:cNvSpPr>
          <p:nvPr/>
        </p:nvSpPr>
        <p:spPr bwMode="auto">
          <a:xfrm>
            <a:off x="3994573" y="3439338"/>
            <a:ext cx="2332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Enable the Stream Deck to control various cameras and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processors.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文字方塊 28"/>
          <p:cNvSpPr txBox="1">
            <a:spLocks noChangeArrowheads="1"/>
          </p:cNvSpPr>
          <p:nvPr/>
        </p:nvSpPr>
        <p:spPr bwMode="auto">
          <a:xfrm>
            <a:off x="6992202" y="3439338"/>
            <a:ext cx="2332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Allows users to control multiple Lumens IP cameras while using OBS broadcasting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software.</a:t>
            </a:r>
            <a:endParaRPr lang="en-US" altLang="zh-TW" sz="1600" baseline="30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1578810" y="5118691"/>
            <a:ext cx="182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Crestron Software M</a:t>
            </a: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odule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Driver 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4290436" y="5144879"/>
            <a:ext cx="182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Extron Software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M</a:t>
            </a: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odule </a:t>
            </a:r>
            <a:r>
              <a:rPr lang="en-US" altLang="zh-TW" sz="1400" b="1" spc="-11" dirty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Driver 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CD9C665-4250-4D71-B214-4F55134B1367}"/>
              </a:ext>
            </a:extLst>
          </p:cNvPr>
          <p:cNvSpPr/>
          <p:nvPr/>
        </p:nvSpPr>
        <p:spPr>
          <a:xfrm>
            <a:off x="7452205" y="5226412"/>
            <a:ext cx="1826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defRPr/>
            </a:pPr>
            <a:r>
              <a:rPr lang="en-US" altLang="zh-TW" sz="1400" b="1" spc="-11" dirty="0" smtClean="0">
                <a:solidFill>
                  <a:srgbClr val="DCDFE1">
                    <a:lumMod val="10000"/>
                  </a:srgbClr>
                </a:solidFill>
                <a:latin typeface="Calibri" panose="020F0502020204030204"/>
                <a:ea typeface="新細明體" panose="02020500000000000000" pitchFamily="18" charset="-120"/>
              </a:rPr>
              <a:t>Q-SYS Plug-in</a:t>
            </a:r>
            <a:endParaRPr lang="zh-TW" altLang="en-US" sz="1400" b="1" spc="-11" dirty="0">
              <a:solidFill>
                <a:srgbClr val="DCDFE1">
                  <a:lumMod val="10000"/>
                </a:srgb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9" name="Picture 2" descr="Crestron Logo and symbol, meaning, history, PNG, br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67" y="4150761"/>
            <a:ext cx="2051002" cy="11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xtron Vector Logo - (.SVG + .PNG) - VectorLogoSeek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17" y="4336723"/>
            <a:ext cx="1372271" cy="7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SAAC | Integrate QSC Q-SYS Audio And Control System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24" y="4637444"/>
            <a:ext cx="2100015" cy="4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7224724" y="5760146"/>
            <a:ext cx="228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Q-SYS integrators can quickly integrate Lumens media processor and cameras.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329080" y="5760146"/>
            <a:ext cx="2281795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Crestron controller integrators can quickly integrate Lumens media processor and cameras.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215876" y="5760146"/>
            <a:ext cx="228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/>
              <a:t>Let Extron controller integrators can quickly integrate Lumens cameras.</a:t>
            </a:r>
            <a:endParaRPr lang="zh-TW" altLang="en-US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3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0" y="-9516"/>
            <a:ext cx="10691813" cy="7578707"/>
            <a:chOff x="0" y="-30175"/>
            <a:chExt cx="10691813" cy="7578707"/>
          </a:xfrm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780018"/>
              <a:ext cx="10691813" cy="3768514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41" name="矩形 40"/>
            <p:cNvSpPr/>
            <p:nvPr/>
          </p:nvSpPr>
          <p:spPr>
            <a:xfrm>
              <a:off x="0" y="-30175"/>
              <a:ext cx="10691813" cy="755967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文字方塊 28"/>
          <p:cNvSpPr txBox="1">
            <a:spLocks noChangeArrowheads="1"/>
          </p:cNvSpPr>
          <p:nvPr/>
        </p:nvSpPr>
        <p:spPr bwMode="auto">
          <a:xfrm>
            <a:off x="7055365" y="5182171"/>
            <a:ext cx="29453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r>
              <a:rPr lang="en-US" altLang="zh-TW" dirty="0">
                <a:sym typeface="Calibri"/>
              </a:rPr>
              <a:t>Software for document camera, users can capture images or videos of documents or 3D objects and project them onto a screen or display in real-time. The software also provides various features such as annotation tools, image and video recording...etc.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6CA003-06D6-441B-BD45-8581FEE81E50}"/>
              </a:ext>
            </a:extLst>
          </p:cNvPr>
          <p:cNvSpPr/>
          <p:nvPr/>
        </p:nvSpPr>
        <p:spPr>
          <a:xfrm>
            <a:off x="6853166" y="2969831"/>
            <a:ext cx="1623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-11" normalizeH="0" baseline="0" noProof="0" dirty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Ladibug 3.5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47993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28"/>
          <p:cNvSpPr txBox="1">
            <a:spLocks noChangeArrowheads="1"/>
          </p:cNvSpPr>
          <p:nvPr/>
        </p:nvSpPr>
        <p:spPr bwMode="auto">
          <a:xfrm>
            <a:off x="810773" y="3552281"/>
            <a:ext cx="3112660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CamConnect Lite is a voice-activated tracking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  <a:r>
              <a:rPr lang="zh-TW" alt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integrates Lumens PTZ camera control with a range of microphone array systems.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656C54E-2DB7-4989-AA0B-0AE0D33B7FDF}"/>
              </a:ext>
            </a:extLst>
          </p:cNvPr>
          <p:cNvGrpSpPr/>
          <p:nvPr/>
        </p:nvGrpSpPr>
        <p:grpSpPr>
          <a:xfrm>
            <a:off x="8046900" y="1980281"/>
            <a:ext cx="2304591" cy="1441699"/>
            <a:chOff x="159100" y="665480"/>
            <a:chExt cx="2742010" cy="171533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3B6A28C-A909-4146-85F5-2540F0821307}"/>
                </a:ext>
              </a:extLst>
            </p:cNvPr>
            <p:cNvSpPr/>
            <p:nvPr/>
          </p:nvSpPr>
          <p:spPr>
            <a:xfrm>
              <a:off x="159100" y="1758288"/>
              <a:ext cx="2742010" cy="622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Ladibug 3.0 </a:t>
              </a:r>
              <a:endParaRPr kumimoji="0" lang="en-US" altLang="zh-TW" sz="1400" b="1" i="0" u="none" strike="noStrike" kern="1200" cap="none" spc="-11" normalizeH="0" baseline="0" noProof="0" dirty="0" smtClean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 smtClean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Win </a:t>
              </a: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/ Mac / Chrome OS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5B6FE2B-FF07-4280-B5DA-8FA7E8082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5" y="665480"/>
              <a:ext cx="1139614" cy="1139614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7423281-4EDC-488B-AC95-C728B10A45F2}"/>
              </a:ext>
            </a:extLst>
          </p:cNvPr>
          <p:cNvGrpSpPr/>
          <p:nvPr/>
        </p:nvGrpSpPr>
        <p:grpSpPr>
          <a:xfrm>
            <a:off x="6869664" y="3421980"/>
            <a:ext cx="1623986" cy="1240857"/>
            <a:chOff x="2474998" y="689709"/>
            <a:chExt cx="1932225" cy="147637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07D03F9-52EE-4656-AF4B-041CB7A5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11" y="689709"/>
              <a:ext cx="1139614" cy="1139615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6299341-4CC5-466E-A490-C5624CD9457E}"/>
                </a:ext>
              </a:extLst>
            </p:cNvPr>
            <p:cNvSpPr/>
            <p:nvPr/>
          </p:nvSpPr>
          <p:spPr>
            <a:xfrm>
              <a:off x="2474998" y="1799892"/>
              <a:ext cx="1932225" cy="366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Ladibug 4K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5" name="文字方塊 28"/>
          <p:cNvSpPr txBox="1">
            <a:spLocks noChangeArrowheads="1"/>
          </p:cNvSpPr>
          <p:nvPr/>
        </p:nvSpPr>
        <p:spPr bwMode="auto">
          <a:xfrm>
            <a:off x="991322" y="5960361"/>
            <a:ext cx="3322709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Lumens virtual camera software allows users to connect a Lumens IP camera to the host computer using Ethernet. Just attach a Lumens IP camera to the LAN using a standard network cable and it’s now ready for your video conferencing. </a:t>
            </a:r>
          </a:p>
        </p:txBody>
      </p:sp>
      <p:sp>
        <p:nvSpPr>
          <p:cNvPr id="16" name="文字方塊 28"/>
          <p:cNvSpPr txBox="1">
            <a:spLocks noChangeArrowheads="1"/>
          </p:cNvSpPr>
          <p:nvPr/>
        </p:nvSpPr>
        <p:spPr bwMode="auto">
          <a:xfrm>
            <a:off x="3784647" y="3553255"/>
            <a:ext cx="2537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Free software that helps the camera operator to monitor and control the multiple cameras</a:t>
            </a:r>
            <a:r>
              <a:rPr lang="zh-TW" alt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TW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rPr>
              <a:t>through IP and USB.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E4CA054-3704-4059-B306-F3B94AD41852}"/>
              </a:ext>
            </a:extLst>
          </p:cNvPr>
          <p:cNvSpPr/>
          <p:nvPr/>
        </p:nvSpPr>
        <p:spPr>
          <a:xfrm>
            <a:off x="4112589" y="2973938"/>
            <a:ext cx="2127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-11" normalizeH="0" baseline="0" noProof="0" dirty="0">
                <a:ln>
                  <a:noFill/>
                </a:ln>
                <a:solidFill>
                  <a:srgbClr val="DCDFE1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Camera Controller</a:t>
            </a:r>
          </a:p>
          <a:p>
            <a:pPr algn="ctr" defTabSz="685663">
              <a:defRPr/>
            </a:pPr>
            <a:r>
              <a:rPr lang="en-US" altLang="zh-TW" sz="1400" b="1" spc="-11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(2023-July)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905776F-AEEB-4CC3-A4E3-0806F37B1969}"/>
              </a:ext>
            </a:extLst>
          </p:cNvPr>
          <p:cNvGrpSpPr/>
          <p:nvPr/>
        </p:nvGrpSpPr>
        <p:grpSpPr>
          <a:xfrm>
            <a:off x="991322" y="4309577"/>
            <a:ext cx="1710078" cy="1584640"/>
            <a:chOff x="5479678" y="2903729"/>
            <a:chExt cx="1035911" cy="95992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BD48348-B6B2-4A7B-9C90-B91209AD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228" y="2903729"/>
              <a:ext cx="580215" cy="58021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5C794D6-B8C8-4660-937C-A23D8187561C}"/>
                </a:ext>
              </a:extLst>
            </p:cNvPr>
            <p:cNvSpPr/>
            <p:nvPr/>
          </p:nvSpPr>
          <p:spPr>
            <a:xfrm>
              <a:off x="5479678" y="3546704"/>
              <a:ext cx="1035911" cy="316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Virtual Camera 2.0</a:t>
              </a:r>
            </a:p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(2023-July)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6FA19C4-245F-4BF1-8CED-2F45E305E716}"/>
              </a:ext>
            </a:extLst>
          </p:cNvPr>
          <p:cNvGrpSpPr/>
          <p:nvPr/>
        </p:nvGrpSpPr>
        <p:grpSpPr>
          <a:xfrm>
            <a:off x="749567" y="1966965"/>
            <a:ext cx="1812835" cy="1314748"/>
            <a:chOff x="6556604" y="2296108"/>
            <a:chExt cx="1932225" cy="140133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452D52F-A77E-4756-9EAD-7E7AB3324210}"/>
                </a:ext>
              </a:extLst>
            </p:cNvPr>
            <p:cNvSpPr/>
            <p:nvPr/>
          </p:nvSpPr>
          <p:spPr>
            <a:xfrm>
              <a:off x="6556604" y="3369396"/>
              <a:ext cx="1932225" cy="328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CamConnect Lite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9F364BB9-7C30-4679-A019-760660F31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402" y="2296108"/>
              <a:ext cx="1174032" cy="1073288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BD169B9-1013-45C8-8F48-2BBF7EF9CB14}"/>
              </a:ext>
            </a:extLst>
          </p:cNvPr>
          <p:cNvGrpSpPr/>
          <p:nvPr/>
        </p:nvGrpSpPr>
        <p:grpSpPr>
          <a:xfrm>
            <a:off x="2193710" y="1966965"/>
            <a:ext cx="1812835" cy="1530191"/>
            <a:chOff x="6556604" y="2296108"/>
            <a:chExt cx="1932225" cy="163096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82EE0D6-90EA-40F0-BBC2-06ED07881F5E}"/>
                </a:ext>
              </a:extLst>
            </p:cNvPr>
            <p:cNvSpPr/>
            <p:nvPr/>
          </p:nvSpPr>
          <p:spPr>
            <a:xfrm>
              <a:off x="6556604" y="3369397"/>
              <a:ext cx="1932225" cy="557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-11" normalizeH="0" baseline="0" noProof="0" dirty="0">
                  <a:ln>
                    <a:noFill/>
                  </a:ln>
                  <a:solidFill>
                    <a:srgbClr val="DCDFE1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CamConnect Lite+</a:t>
              </a:r>
            </a:p>
            <a:p>
              <a:pPr algn="ctr" defTabSz="685663">
                <a:defRPr/>
              </a:pPr>
              <a:r>
                <a:rPr lang="en-US" altLang="zh-TW" sz="1400" b="1" spc="-11" dirty="0">
                  <a:solidFill>
                    <a:srgbClr val="FF0000"/>
                  </a:solidFill>
                  <a:latin typeface="Calibri" panose="020F0502020204030204"/>
                  <a:ea typeface="新細明體" panose="02020500000000000000" pitchFamily="18" charset="-120"/>
                </a:rPr>
                <a:t>(2023-December)</a:t>
              </a: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A06C355-2274-432C-8E15-D82A0340E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402" y="2296108"/>
              <a:ext cx="1174032" cy="1073288"/>
            </a:xfrm>
            <a:prstGeom prst="rect">
              <a:avLst/>
            </a:prstGeom>
          </p:spPr>
        </p:pic>
      </p:grpSp>
      <p:sp>
        <p:nvSpPr>
          <p:cNvPr id="29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991322" y="1331054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Camera</a:t>
            </a:r>
            <a:endParaRPr lang="en-US" sz="16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093013" y="1739221"/>
            <a:ext cx="1531735" cy="45719"/>
            <a:chOff x="1239354" y="1401432"/>
            <a:chExt cx="1531735" cy="45719"/>
          </a:xfrm>
        </p:grpSpPr>
        <p:sp>
          <p:nvSpPr>
            <p:cNvPr id="31" name="矩形 30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Rectangle 227">
            <a:extLst>
              <a:ext uri="{FF2B5EF4-FFF2-40B4-BE49-F238E27FC236}">
                <a16:creationId xmlns:a16="http://schemas.microsoft.com/office/drawing/2014/main" id="{672B5432-52E9-4F5D-B4A2-092D3564F92B}"/>
              </a:ext>
            </a:extLst>
          </p:cNvPr>
          <p:cNvSpPr/>
          <p:nvPr/>
        </p:nvSpPr>
        <p:spPr>
          <a:xfrm flipH="1">
            <a:off x="6953673" y="1331054"/>
            <a:ext cx="217497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Document Camera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7055364" y="1739221"/>
            <a:ext cx="1531735" cy="45719"/>
            <a:chOff x="1239354" y="1401432"/>
            <a:chExt cx="1531735" cy="45719"/>
          </a:xfrm>
        </p:grpSpPr>
        <p:sp>
          <p:nvSpPr>
            <p:cNvPr id="35" name="矩形 34"/>
            <p:cNvSpPr/>
            <p:nvPr/>
          </p:nvSpPr>
          <p:spPr>
            <a:xfrm>
              <a:off x="1239354" y="1401432"/>
              <a:ext cx="54858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787943" y="1401432"/>
              <a:ext cx="983146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7" name="Title Placeholder 1"/>
          <p:cNvSpPr txBox="1">
            <a:spLocks/>
          </p:cNvSpPr>
          <p:nvPr/>
        </p:nvSpPr>
        <p:spPr>
          <a:xfrm>
            <a:off x="2241729" y="502178"/>
            <a:ext cx="6208354" cy="69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462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zh-TW" sz="2800" b="1" kern="0" dirty="0">
                <a:latin typeface="Arial Bold" panose="020B0704020202020204" pitchFamily="34" charset="0"/>
                <a:ea typeface="微軟正黑體" panose="020B0604030504040204" pitchFamily="34" charset="-120"/>
                <a:cs typeface="Arial Bold" panose="020B0704020202020204" pitchFamily="34" charset="0"/>
              </a:rPr>
              <a:t>Software for Camera Setting</a:t>
            </a: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27" y="1980281"/>
            <a:ext cx="943173" cy="943173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72" y="1914525"/>
            <a:ext cx="1086958" cy="108695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D8C9A2F8-E360-CB8A-83E6-B362268166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821" y="342359"/>
            <a:ext cx="1357912" cy="3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1023</Words>
  <Application>Microsoft Office PowerPoint</Application>
  <PresentationFormat>自訂</PresentationFormat>
  <Paragraphs>234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等线</vt:lpstr>
      <vt:lpstr>微軟正黑體</vt:lpstr>
      <vt:lpstr>新細明體</vt:lpstr>
      <vt:lpstr>Arial</vt:lpstr>
      <vt:lpstr>Arial Bold</vt:lpstr>
      <vt:lpstr>Calibri</vt:lpstr>
      <vt:lpstr>Calibri Light</vt:lpstr>
      <vt:lpstr>Noto Sans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Jane.Shen(426沈淑媜)</dc:creator>
  <cp:lastModifiedBy>Jane.Shen(426沈淑媜)</cp:lastModifiedBy>
  <cp:revision>57</cp:revision>
  <cp:lastPrinted>2023-05-16T02:32:45Z</cp:lastPrinted>
  <dcterms:created xsi:type="dcterms:W3CDTF">2023-05-10T07:13:00Z</dcterms:created>
  <dcterms:modified xsi:type="dcterms:W3CDTF">2023-05-17T03:17:47Z</dcterms:modified>
</cp:coreProperties>
</file>